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Lst>
  <p:sldSz cy="7559675" cx="10080625"/>
  <p:notesSz cx="7559675" cy="106918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Einstiegsseite der Präsentation, kurze Einführung zu Fossilien und Umwelt</a:t>
            </a:r>
            <a:endParaRPr/>
          </a:p>
        </p:txBody>
      </p:sp>
      <p:sp>
        <p:nvSpPr>
          <p:cNvPr id="62" name="Google Shape;62;p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a:solidFill>
                  <a:schemeClr val="dk1"/>
                </a:solidFill>
              </a:rPr>
              <a:t>Zwischen Calais und Boulogne-sur-Mer</a:t>
            </a:r>
            <a:endParaRPr/>
          </a:p>
        </p:txBody>
      </p:sp>
      <p:sp>
        <p:nvSpPr>
          <p:cNvPr id="151" name="Google Shape;151;p1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Historisches vom Cap</a:t>
            </a:r>
            <a:endParaRPr/>
          </a:p>
        </p:txBody>
      </p:sp>
      <p:sp>
        <p:nvSpPr>
          <p:cNvPr id="160" name="Google Shape;160;p1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Ganz oben auf dem großen Cap</a:t>
            </a:r>
            <a:endParaRPr/>
          </a:p>
        </p:txBody>
      </p:sp>
      <p:sp>
        <p:nvSpPr>
          <p:cNvPr id="170" name="Google Shape;170;p1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Von der Klippe und Blick auf die Klippe</a:t>
            </a:r>
            <a:endParaRPr/>
          </a:p>
        </p:txBody>
      </p:sp>
      <p:sp>
        <p:nvSpPr>
          <p:cNvPr id="178" name="Google Shape;178;p1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Blick aus dem “Himmel”</a:t>
            </a:r>
            <a:endParaRPr/>
          </a:p>
        </p:txBody>
      </p:sp>
      <p:sp>
        <p:nvSpPr>
          <p:cNvPr id="187" name="Google Shape;187;p1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5: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Beginn der Wanderung durch den Fossilienpark</a:t>
            </a:r>
            <a:endParaRPr/>
          </a:p>
        </p:txBody>
      </p:sp>
      <p:sp>
        <p:nvSpPr>
          <p:cNvPr id="197" name="Google Shape;197;p1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Gliederung der Kreide und Hauptfundstufen</a:t>
            </a:r>
            <a:endParaRPr/>
          </a:p>
        </p:txBody>
      </p:sp>
      <p:sp>
        <p:nvSpPr>
          <p:cNvPr id="206" name="Google Shape;206;p1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Legende zur vorherigen Skizze</a:t>
            </a:r>
            <a:endParaRPr/>
          </a:p>
        </p:txBody>
      </p:sp>
      <p:sp>
        <p:nvSpPr>
          <p:cNvPr id="217" name="Google Shape;217;p1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Erste Fundmöglichkeiten an der Wasserkante in den Ton-Mergelplatten</a:t>
            </a:r>
            <a:endParaRPr/>
          </a:p>
        </p:txBody>
      </p:sp>
      <p:sp>
        <p:nvSpPr>
          <p:cNvPr id="241" name="Google Shape;241;p1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Thema: In der Kreide von Wissant, hinweis warum Wissant und nicht Escalles, größe des Ortes </a:t>
            </a:r>
            <a:endParaRPr/>
          </a:p>
        </p:txBody>
      </p:sp>
      <p:sp>
        <p:nvSpPr>
          <p:cNvPr id="71" name="Google Shape;71;p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Ansicht über eine Fundstelle die noch teilweise überspült und mit Sand bedeckt ist. Ammonit Hoplites, hier ist der Sipho von Bedeutung, Rinne des Sipho</a:t>
            </a:r>
            <a:endParaRPr/>
          </a:p>
        </p:txBody>
      </p:sp>
      <p:sp>
        <p:nvSpPr>
          <p:cNvPr id="253" name="Google Shape;253;p2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zahlreiche Funde von kleinen Ammoniten, ohne jegliche Zuordnung zu Familien etc.</a:t>
            </a:r>
            <a:endParaRPr/>
          </a:p>
        </p:txBody>
      </p:sp>
      <p:sp>
        <p:nvSpPr>
          <p:cNvPr id="264" name="Google Shape;264;p2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Überraschungsfund stück in den To-Mergelplatten</a:t>
            </a:r>
            <a:endParaRPr/>
          </a:p>
        </p:txBody>
      </p:sp>
      <p:sp>
        <p:nvSpPr>
          <p:cNvPr id="275" name="Google Shape;275;p2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Planspirale Ammoniten. Zu finden in </a:t>
            </a:r>
            <a:r>
              <a:rPr lang="de-DE"/>
              <a:t>besonderen</a:t>
            </a:r>
            <a:r>
              <a:rPr lang="de-DE"/>
              <a:t> Platten.</a:t>
            </a:r>
            <a:endParaRPr/>
          </a:p>
        </p:txBody>
      </p:sp>
      <p:sp>
        <p:nvSpPr>
          <p:cNvPr id="286" name="Google Shape;286;p2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Bergung eines Ammoniten aus den Ton-Mergelplatten. Zu sehen ist die obere Schicht die zuerst entfernt werden muss.</a:t>
            </a:r>
            <a:endParaRPr/>
          </a:p>
        </p:txBody>
      </p:sp>
      <p:sp>
        <p:nvSpPr>
          <p:cNvPr id="298" name="Google Shape;298;p2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5: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sz="1800">
                <a:solidFill>
                  <a:schemeClr val="dk1"/>
                </a:solidFill>
              </a:rPr>
              <a:t>Platypleuroceras brevispina Sow.kommt eigentlich nicht in der Kreide vor, eher spätes Jura ? Es gibt Fragen</a:t>
            </a:r>
            <a:endParaRPr/>
          </a:p>
        </p:txBody>
      </p:sp>
      <p:sp>
        <p:nvSpPr>
          <p:cNvPr id="307" name="Google Shape;307;p2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Glück braucht man suchen und finden, aber auch gespür.</a:t>
            </a:r>
            <a:endParaRPr/>
          </a:p>
        </p:txBody>
      </p:sp>
      <p:sp>
        <p:nvSpPr>
          <p:cNvPr id="318" name="Google Shape;318;p2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Erster große Ammonitenfund an der </a:t>
            </a:r>
            <a:r>
              <a:rPr lang="de-DE"/>
              <a:t>Kreide Steilwand.</a:t>
            </a:r>
            <a:r>
              <a:rPr lang="de-DE"/>
              <a:t> Schreibkreide im Gegensatz </a:t>
            </a:r>
            <a:r>
              <a:rPr lang="de-DE"/>
              <a:t>Kalkgestein</a:t>
            </a:r>
            <a:r>
              <a:rPr lang="de-DE"/>
              <a:t> von z.B. Lengerich.</a:t>
            </a:r>
            <a:endParaRPr/>
          </a:p>
        </p:txBody>
      </p:sp>
      <p:sp>
        <p:nvSpPr>
          <p:cNvPr id="339" name="Google Shape;339;p2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de-DE" sz="1800">
                <a:solidFill>
                  <a:schemeClr val="dk1"/>
                </a:solidFill>
              </a:rPr>
              <a:t>Ammonit Placenticeras und Ammonit Mantelliceras sind zwei häufig zu findenden Ammoniten </a:t>
            </a:r>
            <a:endParaRPr/>
          </a:p>
        </p:txBody>
      </p:sp>
      <p:sp>
        <p:nvSpPr>
          <p:cNvPr id="349" name="Google Shape;349;p2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Das große Cap im Frühjahr, Blick aus ca. 150 Meter Entfernung</a:t>
            </a:r>
            <a:endParaRPr/>
          </a:p>
        </p:txBody>
      </p:sp>
      <p:sp>
        <p:nvSpPr>
          <p:cNvPr id="82" name="Google Shape;82;p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3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2 nicht bestimmte Ammoniten, teils als Fragment</a:t>
            </a:r>
            <a:endParaRPr/>
          </a:p>
        </p:txBody>
      </p:sp>
      <p:sp>
        <p:nvSpPr>
          <p:cNvPr id="360" name="Google Shape;360;p3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Leitfossil der Oberkreide, lange Lebensdauer über viele Schichtfolgen</a:t>
            </a:r>
            <a:endParaRPr/>
          </a:p>
        </p:txBody>
      </p:sp>
      <p:sp>
        <p:nvSpPr>
          <p:cNvPr id="371" name="Google Shape;371;p3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Turrelitis in zwei Ansichten. Hypoturrelitis tuberculatus Bosc.</a:t>
            </a:r>
            <a:endParaRPr/>
          </a:p>
        </p:txBody>
      </p:sp>
      <p:sp>
        <p:nvSpPr>
          <p:cNvPr id="384" name="Google Shape;384;p3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Turrelitis aus der Nähe zur Steilküste. Große Wuchsformen</a:t>
            </a:r>
            <a:endParaRPr/>
          </a:p>
        </p:txBody>
      </p:sp>
      <p:sp>
        <p:nvSpPr>
          <p:cNvPr id="396" name="Google Shape;396;p3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Aufstellung über aberrante Ammoniten. Allerdings fehlt als Vergleich der Ceratit aus dem Trias</a:t>
            </a:r>
            <a:endParaRPr/>
          </a:p>
        </p:txBody>
      </p:sp>
      <p:sp>
        <p:nvSpPr>
          <p:cNvPr id="406" name="Google Shape;406;p3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5: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3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a:solidFill>
                  <a:schemeClr val="dk1"/>
                </a:solidFill>
              </a:rPr>
              <a:t>Ammonitenfauna der Ober Kreide nach Richter, A133 nicht abgebildet, weil er noch im Coniac anzutreffen ist</a:t>
            </a:r>
            <a:endParaRPr/>
          </a:p>
        </p:txBody>
      </p:sp>
      <p:sp>
        <p:nvSpPr>
          <p:cNvPr id="427" name="Google Shape;427;p3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Ammonitenfauna der Unter Kreide nach Richter</a:t>
            </a:r>
            <a:endParaRPr/>
          </a:p>
        </p:txBody>
      </p:sp>
      <p:sp>
        <p:nvSpPr>
          <p:cNvPr id="436" name="Google Shape;436;p3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Ammonitenbruchstück, </a:t>
            </a:r>
            <a:r>
              <a:rPr lang="de-DE"/>
              <a:t>wahrscheinlich </a:t>
            </a:r>
            <a:r>
              <a:rPr lang="de-DE"/>
              <a:t> </a:t>
            </a:r>
            <a:r>
              <a:rPr lang="de-DE" sz="1800">
                <a:solidFill>
                  <a:schemeClr val="dk1"/>
                </a:solidFill>
              </a:rPr>
              <a:t>Placenticeras, Fundstück aus der Nähe von Wissant</a:t>
            </a:r>
            <a:endParaRPr/>
          </a:p>
        </p:txBody>
      </p:sp>
      <p:sp>
        <p:nvSpPr>
          <p:cNvPr id="444" name="Google Shape;444;p3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Entwicklung der Lobenlinien Goniatiten, Ceratiten und Ammoniten</a:t>
            </a:r>
            <a:endParaRPr/>
          </a:p>
        </p:txBody>
      </p:sp>
      <p:sp>
        <p:nvSpPr>
          <p:cNvPr id="457" name="Google Shape;457;p3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Zwischen Calais und Boulogne-sur-Mer</a:t>
            </a:r>
            <a:endParaRPr/>
          </a:p>
        </p:txBody>
      </p:sp>
      <p:sp>
        <p:nvSpPr>
          <p:cNvPr id="89" name="Google Shape;89;p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4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Entwicklungsmodell der aberranten </a:t>
            </a:r>
            <a:r>
              <a:rPr lang="de-DE"/>
              <a:t>Ammoniten, hier beispielhaft auf Scaphiten bezogen</a:t>
            </a:r>
            <a:endParaRPr/>
          </a:p>
        </p:txBody>
      </p:sp>
      <p:sp>
        <p:nvSpPr>
          <p:cNvPr id="467" name="Google Shape;467;p4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4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gondeln, pendeln des Nautilus  Foto aus Bilderbuch für Meerestiere</a:t>
            </a:r>
            <a:endParaRPr/>
          </a:p>
        </p:txBody>
      </p:sp>
      <p:sp>
        <p:nvSpPr>
          <p:cNvPr id="478" name="Google Shape;478;p4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Wurm auf Innenwindung eines Nautilus, ist schon zu Lebzeiten im Nautilus gewesen, P</a:t>
            </a:r>
            <a:r>
              <a:rPr lang="de-DE"/>
              <a:t>arasit</a:t>
            </a:r>
            <a:endParaRPr/>
          </a:p>
        </p:txBody>
      </p:sp>
      <p:sp>
        <p:nvSpPr>
          <p:cNvPr id="489" name="Google Shape;489;p4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4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sehr kleiner Nautilus, teilweise </a:t>
            </a:r>
            <a:r>
              <a:rPr lang="de-DE"/>
              <a:t>Pyrit</a:t>
            </a:r>
            <a:r>
              <a:rPr lang="de-DE"/>
              <a:t>, ohne Wohnkammer im kleinen Bild unten Sipho</a:t>
            </a:r>
            <a:endParaRPr/>
          </a:p>
        </p:txBody>
      </p:sp>
      <p:sp>
        <p:nvSpPr>
          <p:cNvPr id="499" name="Google Shape;499;p4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4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vergleiche</a:t>
            </a:r>
            <a:r>
              <a:rPr lang="de-DE"/>
              <a:t> mit Müller S.208f Eierbeutel im Ceratites evolutus</a:t>
            </a:r>
            <a:endParaRPr/>
          </a:p>
        </p:txBody>
      </p:sp>
      <p:sp>
        <p:nvSpPr>
          <p:cNvPr id="511" name="Google Shape;511;p4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45: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a:solidFill>
                  <a:schemeClr val="dk1"/>
                </a:solidFill>
              </a:rPr>
              <a:t>vergleiche mit Müller S.207f  Eierbeutel im Ceratites evolutus, vom Nautilus sind die Eier rezent bekannt</a:t>
            </a:r>
            <a:endParaRPr/>
          </a:p>
        </p:txBody>
      </p:sp>
      <p:sp>
        <p:nvSpPr>
          <p:cNvPr id="519" name="Google Shape;519;p4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4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diverse Fossilien aus den “schwarzen Löchern”</a:t>
            </a:r>
            <a:endParaRPr/>
          </a:p>
        </p:txBody>
      </p:sp>
      <p:sp>
        <p:nvSpPr>
          <p:cNvPr id="527" name="Google Shape;527;p4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4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Rastellum ist eine Auster</a:t>
            </a:r>
            <a:endParaRPr/>
          </a:p>
        </p:txBody>
      </p:sp>
      <p:sp>
        <p:nvSpPr>
          <p:cNvPr id="544" name="Google Shape;544;p4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zahlreiche Schnecken meistens aus den “schwarzen Löchern”, darunter sind auch einige Solarium</a:t>
            </a:r>
            <a:endParaRPr/>
          </a:p>
        </p:txBody>
      </p:sp>
      <p:sp>
        <p:nvSpPr>
          <p:cNvPr id="555" name="Google Shape;555;p4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2 Ansichten von Solarium </a:t>
            </a:r>
            <a:r>
              <a:rPr lang="de-DE"/>
              <a:t>ornatum</a:t>
            </a:r>
            <a:r>
              <a:rPr lang="de-DE"/>
              <a:t>, hier aus Cenoman, interessant sind die Zackenlinien</a:t>
            </a:r>
            <a:endParaRPr/>
          </a:p>
        </p:txBody>
      </p:sp>
      <p:sp>
        <p:nvSpPr>
          <p:cNvPr id="565" name="Google Shape;565;p4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a:solidFill>
                  <a:schemeClr val="dk1"/>
                </a:solidFill>
              </a:rPr>
              <a:t>Zwischen Calais und Boulogne-sur-Mer</a:t>
            </a:r>
            <a:endParaRPr/>
          </a:p>
        </p:txBody>
      </p:sp>
      <p:sp>
        <p:nvSpPr>
          <p:cNvPr id="100" name="Google Shape;100;p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5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3 Ansichten einer Muschel, vermutlich lt. Hol.- Script Nucula pectina</a:t>
            </a:r>
            <a:endParaRPr/>
          </a:p>
        </p:txBody>
      </p:sp>
      <p:sp>
        <p:nvSpPr>
          <p:cNvPr id="574" name="Google Shape;574;p5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5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Seeigel, entlang der Steilküste, Kleines Bild zeigt Seeigel hinter Aufgang Parkplatz St. Po</a:t>
            </a:r>
            <a:endParaRPr/>
          </a:p>
        </p:txBody>
      </p:sp>
      <p:sp>
        <p:nvSpPr>
          <p:cNvPr id="585" name="Google Shape;585;p5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5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c28b129edc_0_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c28b129edc_0_0: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Krebsreste aus Schwarzen Loch</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2c28b129edc_0_8: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2c28b129edc_0_8: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Ammonit, teilweise Pyritisiert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c28b129edc_0_16: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2c28b129edc_0_16: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Muschel aus dem Jahr 2023 aus Mergel im Strandbereich</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c28b129edc_0_24: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2c28b129edc_0_24: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Brachiopode, zielmich groß über 3 cm</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c28b129edc_0_32: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c28b129edc_0_32: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aberrante Ammonit, Durchmesser über 1 cm</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5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Beide Skizzen aus dem holländischen Script, es deckt sich in etwa mit dem von mir </a:t>
            </a:r>
            <a:r>
              <a:rPr lang="de-DE"/>
              <a:t>beschriebenen</a:t>
            </a:r>
            <a:r>
              <a:rPr lang="de-DE"/>
              <a:t> Bereich</a:t>
            </a:r>
            <a:endParaRPr/>
          </a:p>
        </p:txBody>
      </p:sp>
      <p:sp>
        <p:nvSpPr>
          <p:cNvPr id="653" name="Google Shape;653;p5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5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Eisenfunde untersciedlicher Ausprägung</a:t>
            </a:r>
            <a:endParaRPr/>
          </a:p>
        </p:txBody>
      </p:sp>
      <p:sp>
        <p:nvSpPr>
          <p:cNvPr id="663" name="Google Shape;663;p5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a:solidFill>
                  <a:schemeClr val="dk1"/>
                </a:solidFill>
              </a:rPr>
              <a:t>Zwischen Calais und Boulogne-sur-Mer</a:t>
            </a:r>
            <a:endParaRPr/>
          </a:p>
        </p:txBody>
      </p:sp>
      <p:sp>
        <p:nvSpPr>
          <p:cNvPr id="110" name="Google Shape;110;p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55: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An der Steilwand, harter Kalkstein. Durchaus Fossilienfunde aus allen Bereichen möglich. Das Wasser ist noch ca. 1 h entfernt. Sandbank in der Mitte.</a:t>
            </a:r>
            <a:endParaRPr/>
          </a:p>
        </p:txBody>
      </p:sp>
      <p:sp>
        <p:nvSpPr>
          <p:cNvPr id="670" name="Google Shape;670;p5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5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Sonnenuntergang mit zahlreichen Schiffen an der Kimm. Die Schifffahrtsroute mit den meisten Verkehr.</a:t>
            </a:r>
            <a:endParaRPr/>
          </a:p>
        </p:txBody>
      </p:sp>
      <p:sp>
        <p:nvSpPr>
          <p:cNvPr id="678" name="Google Shape;678;p5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5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Das große Cap wird abends von </a:t>
            </a:r>
            <a:r>
              <a:rPr lang="de-DE"/>
              <a:t>Möwen besetzt</a:t>
            </a:r>
            <a:r>
              <a:rPr lang="de-DE"/>
              <a:t> </a:t>
            </a:r>
            <a:endParaRPr/>
          </a:p>
        </p:txBody>
      </p:sp>
      <p:sp>
        <p:nvSpPr>
          <p:cNvPr id="685" name="Google Shape;685;p5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5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Ausklang mit Profilbild von der Steilküste, fast bis zur Treppe.</a:t>
            </a:r>
            <a:endParaRPr/>
          </a:p>
        </p:txBody>
      </p:sp>
      <p:sp>
        <p:nvSpPr>
          <p:cNvPr id="693" name="Google Shape;693;p5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5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de-DE"/>
              <a:t>Vortragsende mit Hinweisen auf Gezeiten und Gezeitentabellen.</a:t>
            </a:r>
            <a:endParaRPr/>
          </a:p>
        </p:txBody>
      </p:sp>
      <p:sp>
        <p:nvSpPr>
          <p:cNvPr id="702" name="Google Shape;702;p5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c28b129edc_0_40: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2c28b129edc_0_40: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c28b129edc_0_47:notes"/>
          <p:cNvSpPr/>
          <p:nvPr>
            <p:ph idx="2" type="sldImg"/>
          </p:nvPr>
        </p:nvSpPr>
        <p:spPr>
          <a:xfrm>
            <a:off x="1260175" y="801875"/>
            <a:ext cx="5040000" cy="40095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c28b129edc_0_47:notes"/>
          <p:cNvSpPr txBox="1"/>
          <p:nvPr>
            <p:ph idx="1" type="body"/>
          </p:nvPr>
        </p:nvSpPr>
        <p:spPr>
          <a:xfrm>
            <a:off x="755950" y="5078600"/>
            <a:ext cx="6047700" cy="481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a:solidFill>
                  <a:schemeClr val="dk1"/>
                </a:solidFill>
              </a:rPr>
              <a:t>Zwischen Calais und Boulogne-sur-Mer</a:t>
            </a:r>
            <a:endParaRPr/>
          </a:p>
        </p:txBody>
      </p:sp>
      <p:sp>
        <p:nvSpPr>
          <p:cNvPr id="118" name="Google Shape;118;p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a:solidFill>
                  <a:schemeClr val="dk1"/>
                </a:solidFill>
              </a:rPr>
              <a:t>Zwischen Calais und Boulogne-sur-Mer</a:t>
            </a:r>
            <a:endParaRPr/>
          </a:p>
        </p:txBody>
      </p:sp>
      <p:sp>
        <p:nvSpPr>
          <p:cNvPr id="129" name="Google Shape;129;p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a:solidFill>
                  <a:schemeClr val="dk1"/>
                </a:solidFill>
              </a:rPr>
              <a:t>Zwischen Calais und Boulogne-sur-Mer</a:t>
            </a:r>
            <a:endParaRPr/>
          </a:p>
        </p:txBody>
      </p:sp>
      <p:sp>
        <p:nvSpPr>
          <p:cNvPr id="142" name="Google Shape;142;p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 name="Shape 12"/>
        <p:cNvGrpSpPr/>
        <p:nvPr/>
      </p:nvGrpSpPr>
      <p:grpSpPr>
        <a:xfrm>
          <a:off x="0" y="0"/>
          <a:ext cx="0" cy="0"/>
          <a:chOff x="0" y="0"/>
          <a:chExt cx="0" cy="0"/>
        </a:xfrm>
      </p:grpSpPr>
      <p:sp>
        <p:nvSpPr>
          <p:cNvPr id="13" name="Google Shape;13;p2"/>
          <p:cNvSpPr txBox="1"/>
          <p:nvPr>
            <p:ph type="title"/>
          </p:nvPr>
        </p:nvSpPr>
        <p:spPr>
          <a:xfrm>
            <a:off x="504000" y="576000"/>
            <a:ext cx="7200000" cy="72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 type="body"/>
          </p:nvPr>
        </p:nvSpPr>
        <p:spPr>
          <a:xfrm>
            <a:off x="504000" y="1800000"/>
            <a:ext cx="9072000" cy="43844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2" name="Shape 42"/>
        <p:cNvGrpSpPr/>
        <p:nvPr/>
      </p:nvGrpSpPr>
      <p:grpSpPr>
        <a:xfrm>
          <a:off x="0" y="0"/>
          <a:ext cx="0" cy="0"/>
          <a:chOff x="0" y="0"/>
          <a:chExt cx="0" cy="0"/>
        </a:xfrm>
      </p:grpSpPr>
      <p:sp>
        <p:nvSpPr>
          <p:cNvPr id="43" name="Google Shape;43;p11"/>
          <p:cNvSpPr txBox="1"/>
          <p:nvPr>
            <p:ph type="title"/>
          </p:nvPr>
        </p:nvSpPr>
        <p:spPr>
          <a:xfrm>
            <a:off x="504000" y="576000"/>
            <a:ext cx="7200000" cy="72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1"/>
          <p:cNvSpPr txBox="1"/>
          <p:nvPr>
            <p:ph idx="1" type="body"/>
          </p:nvPr>
        </p:nvSpPr>
        <p:spPr>
          <a:xfrm>
            <a:off x="504000" y="1800000"/>
            <a:ext cx="907200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 name="Google Shape;45;p11"/>
          <p:cNvSpPr txBox="1"/>
          <p:nvPr>
            <p:ph idx="2" type="body"/>
          </p:nvPr>
        </p:nvSpPr>
        <p:spPr>
          <a:xfrm>
            <a:off x="504000" y="4090320"/>
            <a:ext cx="907200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6" name="Shape 46"/>
        <p:cNvGrpSpPr/>
        <p:nvPr/>
      </p:nvGrpSpPr>
      <p:grpSpPr>
        <a:xfrm>
          <a:off x="0" y="0"/>
          <a:ext cx="0" cy="0"/>
          <a:chOff x="0" y="0"/>
          <a:chExt cx="0" cy="0"/>
        </a:xfrm>
      </p:grpSpPr>
      <p:sp>
        <p:nvSpPr>
          <p:cNvPr id="47" name="Google Shape;47;p12"/>
          <p:cNvSpPr txBox="1"/>
          <p:nvPr>
            <p:ph type="title"/>
          </p:nvPr>
        </p:nvSpPr>
        <p:spPr>
          <a:xfrm>
            <a:off x="504000" y="576000"/>
            <a:ext cx="7200000" cy="72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2"/>
          <p:cNvSpPr txBox="1"/>
          <p:nvPr>
            <p:ph idx="1" type="body"/>
          </p:nvPr>
        </p:nvSpPr>
        <p:spPr>
          <a:xfrm>
            <a:off x="504000" y="1800000"/>
            <a:ext cx="442692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9" name="Google Shape;49;p12"/>
          <p:cNvSpPr txBox="1"/>
          <p:nvPr>
            <p:ph idx="2" type="body"/>
          </p:nvPr>
        </p:nvSpPr>
        <p:spPr>
          <a:xfrm>
            <a:off x="5152680" y="1800000"/>
            <a:ext cx="442692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0" name="Google Shape;50;p12"/>
          <p:cNvSpPr txBox="1"/>
          <p:nvPr>
            <p:ph idx="3" type="body"/>
          </p:nvPr>
        </p:nvSpPr>
        <p:spPr>
          <a:xfrm>
            <a:off x="504000" y="4090320"/>
            <a:ext cx="442692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1" name="Google Shape;51;p12"/>
          <p:cNvSpPr txBox="1"/>
          <p:nvPr>
            <p:ph idx="4" type="body"/>
          </p:nvPr>
        </p:nvSpPr>
        <p:spPr>
          <a:xfrm>
            <a:off x="5152680" y="4090320"/>
            <a:ext cx="442692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2" name="Shape 52"/>
        <p:cNvGrpSpPr/>
        <p:nvPr/>
      </p:nvGrpSpPr>
      <p:grpSpPr>
        <a:xfrm>
          <a:off x="0" y="0"/>
          <a:ext cx="0" cy="0"/>
          <a:chOff x="0" y="0"/>
          <a:chExt cx="0" cy="0"/>
        </a:xfrm>
      </p:grpSpPr>
      <p:sp>
        <p:nvSpPr>
          <p:cNvPr id="53" name="Google Shape;53;p13"/>
          <p:cNvSpPr txBox="1"/>
          <p:nvPr>
            <p:ph type="title"/>
          </p:nvPr>
        </p:nvSpPr>
        <p:spPr>
          <a:xfrm>
            <a:off x="504000" y="576000"/>
            <a:ext cx="7200000" cy="72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3"/>
          <p:cNvSpPr txBox="1"/>
          <p:nvPr>
            <p:ph idx="1" type="body"/>
          </p:nvPr>
        </p:nvSpPr>
        <p:spPr>
          <a:xfrm>
            <a:off x="504000" y="1800000"/>
            <a:ext cx="292104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5" name="Google Shape;55;p13"/>
          <p:cNvSpPr txBox="1"/>
          <p:nvPr>
            <p:ph idx="2" type="body"/>
          </p:nvPr>
        </p:nvSpPr>
        <p:spPr>
          <a:xfrm>
            <a:off x="3571560" y="1800000"/>
            <a:ext cx="292104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6" name="Google Shape;56;p13"/>
          <p:cNvSpPr txBox="1"/>
          <p:nvPr>
            <p:ph idx="3" type="body"/>
          </p:nvPr>
        </p:nvSpPr>
        <p:spPr>
          <a:xfrm>
            <a:off x="6639120" y="1800000"/>
            <a:ext cx="292104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7" name="Google Shape;57;p13"/>
          <p:cNvSpPr txBox="1"/>
          <p:nvPr>
            <p:ph idx="4" type="body"/>
          </p:nvPr>
        </p:nvSpPr>
        <p:spPr>
          <a:xfrm>
            <a:off x="504000" y="4090320"/>
            <a:ext cx="292104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8" name="Google Shape;58;p13"/>
          <p:cNvSpPr txBox="1"/>
          <p:nvPr>
            <p:ph idx="5" type="body"/>
          </p:nvPr>
        </p:nvSpPr>
        <p:spPr>
          <a:xfrm>
            <a:off x="3571560" y="4090320"/>
            <a:ext cx="292104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59" name="Google Shape;59;p13"/>
          <p:cNvSpPr txBox="1"/>
          <p:nvPr>
            <p:ph idx="6" type="body"/>
          </p:nvPr>
        </p:nvSpPr>
        <p:spPr>
          <a:xfrm>
            <a:off x="6639120" y="4090320"/>
            <a:ext cx="292104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5" name="Shape 15"/>
        <p:cNvGrpSpPr/>
        <p:nvPr/>
      </p:nvGrpSpPr>
      <p:grpSpPr>
        <a:xfrm>
          <a:off x="0" y="0"/>
          <a:ext cx="0" cy="0"/>
          <a:chOff x="0" y="0"/>
          <a:chExt cx="0" cy="0"/>
        </a:xfrm>
      </p:grpSpPr>
      <p:sp>
        <p:nvSpPr>
          <p:cNvPr id="16" name="Google Shape;16;p3"/>
          <p:cNvSpPr txBox="1"/>
          <p:nvPr>
            <p:ph type="title"/>
          </p:nvPr>
        </p:nvSpPr>
        <p:spPr>
          <a:xfrm>
            <a:off x="504000" y="576000"/>
            <a:ext cx="7200000" cy="72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3"/>
          <p:cNvSpPr txBox="1"/>
          <p:nvPr>
            <p:ph idx="1" type="subTitle"/>
          </p:nvPr>
        </p:nvSpPr>
        <p:spPr>
          <a:xfrm>
            <a:off x="504000" y="1800000"/>
            <a:ext cx="9072000" cy="43844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8" name="Shape 1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9" name="Shape 19"/>
        <p:cNvGrpSpPr/>
        <p:nvPr/>
      </p:nvGrpSpPr>
      <p:grpSpPr>
        <a:xfrm>
          <a:off x="0" y="0"/>
          <a:ext cx="0" cy="0"/>
          <a:chOff x="0" y="0"/>
          <a:chExt cx="0" cy="0"/>
        </a:xfrm>
      </p:grpSpPr>
      <p:sp>
        <p:nvSpPr>
          <p:cNvPr id="20" name="Google Shape;20;p5"/>
          <p:cNvSpPr txBox="1"/>
          <p:nvPr>
            <p:ph type="title"/>
          </p:nvPr>
        </p:nvSpPr>
        <p:spPr>
          <a:xfrm>
            <a:off x="504000" y="576000"/>
            <a:ext cx="7200000" cy="72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5"/>
          <p:cNvSpPr txBox="1"/>
          <p:nvPr>
            <p:ph idx="1" type="body"/>
          </p:nvPr>
        </p:nvSpPr>
        <p:spPr>
          <a:xfrm>
            <a:off x="504000" y="1800000"/>
            <a:ext cx="4426920" cy="43844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 name="Google Shape;22;p5"/>
          <p:cNvSpPr txBox="1"/>
          <p:nvPr>
            <p:ph idx="2" type="body"/>
          </p:nvPr>
        </p:nvSpPr>
        <p:spPr>
          <a:xfrm>
            <a:off x="5152680" y="1800000"/>
            <a:ext cx="4426920" cy="43844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6"/>
          <p:cNvSpPr txBox="1"/>
          <p:nvPr>
            <p:ph type="title"/>
          </p:nvPr>
        </p:nvSpPr>
        <p:spPr>
          <a:xfrm>
            <a:off x="504000" y="576000"/>
            <a:ext cx="7200000" cy="72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5" name="Shape 25"/>
        <p:cNvGrpSpPr/>
        <p:nvPr/>
      </p:nvGrpSpPr>
      <p:grpSpPr>
        <a:xfrm>
          <a:off x="0" y="0"/>
          <a:ext cx="0" cy="0"/>
          <a:chOff x="0" y="0"/>
          <a:chExt cx="0" cy="0"/>
        </a:xfrm>
      </p:grpSpPr>
      <p:sp>
        <p:nvSpPr>
          <p:cNvPr id="26" name="Google Shape;26;p7"/>
          <p:cNvSpPr txBox="1"/>
          <p:nvPr>
            <p:ph idx="1" type="subTitle"/>
          </p:nvPr>
        </p:nvSpPr>
        <p:spPr>
          <a:xfrm>
            <a:off x="504000" y="576000"/>
            <a:ext cx="7200000" cy="333864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7" name="Shape 27"/>
        <p:cNvGrpSpPr/>
        <p:nvPr/>
      </p:nvGrpSpPr>
      <p:grpSpPr>
        <a:xfrm>
          <a:off x="0" y="0"/>
          <a:ext cx="0" cy="0"/>
          <a:chOff x="0" y="0"/>
          <a:chExt cx="0" cy="0"/>
        </a:xfrm>
      </p:grpSpPr>
      <p:sp>
        <p:nvSpPr>
          <p:cNvPr id="28" name="Google Shape;28;p8"/>
          <p:cNvSpPr txBox="1"/>
          <p:nvPr>
            <p:ph type="title"/>
          </p:nvPr>
        </p:nvSpPr>
        <p:spPr>
          <a:xfrm>
            <a:off x="504000" y="576000"/>
            <a:ext cx="7200000" cy="72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8"/>
          <p:cNvSpPr txBox="1"/>
          <p:nvPr>
            <p:ph idx="1" type="body"/>
          </p:nvPr>
        </p:nvSpPr>
        <p:spPr>
          <a:xfrm>
            <a:off x="504000" y="1800000"/>
            <a:ext cx="442692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0" name="Google Shape;30;p8"/>
          <p:cNvSpPr txBox="1"/>
          <p:nvPr>
            <p:ph idx="2" type="body"/>
          </p:nvPr>
        </p:nvSpPr>
        <p:spPr>
          <a:xfrm>
            <a:off x="5152680" y="1800000"/>
            <a:ext cx="4426920" cy="43844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1" name="Google Shape;31;p8"/>
          <p:cNvSpPr txBox="1"/>
          <p:nvPr>
            <p:ph idx="3" type="body"/>
          </p:nvPr>
        </p:nvSpPr>
        <p:spPr>
          <a:xfrm>
            <a:off x="504000" y="4090320"/>
            <a:ext cx="442692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2" name="Shape 32"/>
        <p:cNvGrpSpPr/>
        <p:nvPr/>
      </p:nvGrpSpPr>
      <p:grpSpPr>
        <a:xfrm>
          <a:off x="0" y="0"/>
          <a:ext cx="0" cy="0"/>
          <a:chOff x="0" y="0"/>
          <a:chExt cx="0" cy="0"/>
        </a:xfrm>
      </p:grpSpPr>
      <p:sp>
        <p:nvSpPr>
          <p:cNvPr id="33" name="Google Shape;33;p9"/>
          <p:cNvSpPr txBox="1"/>
          <p:nvPr>
            <p:ph type="title"/>
          </p:nvPr>
        </p:nvSpPr>
        <p:spPr>
          <a:xfrm>
            <a:off x="504000" y="576000"/>
            <a:ext cx="7200000" cy="72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9"/>
          <p:cNvSpPr txBox="1"/>
          <p:nvPr>
            <p:ph idx="1" type="body"/>
          </p:nvPr>
        </p:nvSpPr>
        <p:spPr>
          <a:xfrm>
            <a:off x="504000" y="1800000"/>
            <a:ext cx="4426920" cy="43844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5" name="Google Shape;35;p9"/>
          <p:cNvSpPr txBox="1"/>
          <p:nvPr>
            <p:ph idx="2" type="body"/>
          </p:nvPr>
        </p:nvSpPr>
        <p:spPr>
          <a:xfrm>
            <a:off x="5152680" y="1800000"/>
            <a:ext cx="442692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 name="Google Shape;36;p9"/>
          <p:cNvSpPr txBox="1"/>
          <p:nvPr>
            <p:ph idx="3" type="body"/>
          </p:nvPr>
        </p:nvSpPr>
        <p:spPr>
          <a:xfrm>
            <a:off x="5152680" y="4090320"/>
            <a:ext cx="442692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37" name="Shape 37"/>
        <p:cNvGrpSpPr/>
        <p:nvPr/>
      </p:nvGrpSpPr>
      <p:grpSpPr>
        <a:xfrm>
          <a:off x="0" y="0"/>
          <a:ext cx="0" cy="0"/>
          <a:chOff x="0" y="0"/>
          <a:chExt cx="0" cy="0"/>
        </a:xfrm>
      </p:grpSpPr>
      <p:sp>
        <p:nvSpPr>
          <p:cNvPr id="38" name="Google Shape;38;p10"/>
          <p:cNvSpPr txBox="1"/>
          <p:nvPr>
            <p:ph type="title"/>
          </p:nvPr>
        </p:nvSpPr>
        <p:spPr>
          <a:xfrm>
            <a:off x="504000" y="576000"/>
            <a:ext cx="7200000" cy="72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0"/>
          <p:cNvSpPr txBox="1"/>
          <p:nvPr>
            <p:ph idx="1" type="body"/>
          </p:nvPr>
        </p:nvSpPr>
        <p:spPr>
          <a:xfrm>
            <a:off x="504000" y="1800000"/>
            <a:ext cx="442692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 name="Google Shape;40;p10"/>
          <p:cNvSpPr txBox="1"/>
          <p:nvPr>
            <p:ph idx="2" type="body"/>
          </p:nvPr>
        </p:nvSpPr>
        <p:spPr>
          <a:xfrm>
            <a:off x="5152680" y="1800000"/>
            <a:ext cx="442692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1" name="Google Shape;41;p10"/>
          <p:cNvSpPr txBox="1"/>
          <p:nvPr>
            <p:ph idx="3" type="body"/>
          </p:nvPr>
        </p:nvSpPr>
        <p:spPr>
          <a:xfrm>
            <a:off x="504000" y="4090320"/>
            <a:ext cx="9072000" cy="20912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2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 name="Shape 5"/>
        <p:cNvGrpSpPr/>
        <p:nvPr/>
      </p:nvGrpSpPr>
      <p:grpSpPr>
        <a:xfrm>
          <a:off x="0" y="0"/>
          <a:ext cx="0" cy="0"/>
          <a:chOff x="0" y="0"/>
          <a:chExt cx="0" cy="0"/>
        </a:xfrm>
      </p:grpSpPr>
      <p:pic>
        <p:nvPicPr>
          <p:cNvPr id="6" name="Google Shape;6;p1"/>
          <p:cNvPicPr preferRelativeResize="0"/>
          <p:nvPr/>
        </p:nvPicPr>
        <p:blipFill rotWithShape="1">
          <a:blip r:embed="rId1">
            <a:alphaModFix/>
          </a:blip>
          <a:srcRect b="0" l="0" r="0" t="0"/>
          <a:stretch/>
        </p:blipFill>
        <p:spPr>
          <a:xfrm>
            <a:off x="720" y="720"/>
            <a:ext cx="10079640" cy="7559640"/>
          </a:xfrm>
          <a:prstGeom prst="rect">
            <a:avLst/>
          </a:prstGeom>
          <a:noFill/>
          <a:ln>
            <a:noFill/>
          </a:ln>
        </p:spPr>
      </p:pic>
      <p:sp>
        <p:nvSpPr>
          <p:cNvPr id="7" name="Google Shape;7;p1"/>
          <p:cNvSpPr txBox="1"/>
          <p:nvPr>
            <p:ph type="title"/>
          </p:nvPr>
        </p:nvSpPr>
        <p:spPr>
          <a:xfrm>
            <a:off x="504000" y="576000"/>
            <a:ext cx="7200000" cy="720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8" name="Google Shape;8;p1"/>
          <p:cNvSpPr txBox="1"/>
          <p:nvPr>
            <p:ph idx="1" type="body"/>
          </p:nvPr>
        </p:nvSpPr>
        <p:spPr>
          <a:xfrm>
            <a:off x="504000" y="1800000"/>
            <a:ext cx="9072000" cy="4384440"/>
          </a:xfrm>
          <a:prstGeom prst="rect">
            <a:avLst/>
          </a:prstGeom>
          <a:noFill/>
          <a:ln>
            <a:noFill/>
          </a:ln>
        </p:spPr>
        <p:txBody>
          <a:bodyPr anchorCtr="0" anchor="t" bIns="0" lIns="0" spcFirstLastPara="1" rIns="0" wrap="square" tIns="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9" name="Google Shape;9;p1"/>
          <p:cNvSpPr txBox="1"/>
          <p:nvPr>
            <p:ph idx="10" type="dt"/>
          </p:nvPr>
        </p:nvSpPr>
        <p:spPr>
          <a:xfrm>
            <a:off x="504000" y="6887160"/>
            <a:ext cx="2348280" cy="52128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0" name="Google Shape;10;p1"/>
          <p:cNvSpPr txBox="1"/>
          <p:nvPr>
            <p:ph idx="11" type="ftr"/>
          </p:nvPr>
        </p:nvSpPr>
        <p:spPr>
          <a:xfrm>
            <a:off x="3447360" y="6887160"/>
            <a:ext cx="3195000" cy="52128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1" name="Google Shape;11;p1"/>
          <p:cNvSpPr txBox="1"/>
          <p:nvPr>
            <p:ph idx="12" type="sldNum"/>
          </p:nvPr>
        </p:nvSpPr>
        <p:spPr>
          <a:xfrm>
            <a:off x="7227000" y="6887160"/>
            <a:ext cx="2348280" cy="521280"/>
          </a:xfrm>
          <a:prstGeom prst="rect">
            <a:avLst/>
          </a:prstGeom>
          <a:noFill/>
          <a:ln>
            <a:noFill/>
          </a:ln>
        </p:spPr>
        <p:txBody>
          <a:bodyPr anchorCtr="0" anchor="t" bIns="0" lIns="0" spcFirstLastPara="1" rIns="0" wrap="square" tIns="0">
            <a:noAutofit/>
          </a:bodyPr>
          <a:lstStyle>
            <a:lvl1pPr indent="0" lvl="0" marL="0" marR="0" rtl="0" algn="r">
              <a:spcBef>
                <a:spcPts val="0"/>
              </a:spcBef>
              <a:buNone/>
              <a:defRPr b="0" i="0" sz="1400" u="none" cap="none" strike="noStrike">
                <a:latin typeface="Arial"/>
                <a:ea typeface="Arial"/>
                <a:cs typeface="Arial"/>
                <a:sym typeface="Arial"/>
              </a:defRPr>
            </a:lvl1pPr>
            <a:lvl2pPr indent="0" lvl="1" marL="0" marR="0" rtl="0" algn="r">
              <a:spcBef>
                <a:spcPts val="0"/>
              </a:spcBef>
              <a:buNone/>
              <a:defRPr b="0" i="0" sz="1400" u="none" cap="none" strike="noStrike">
                <a:latin typeface="Arial"/>
                <a:ea typeface="Arial"/>
                <a:cs typeface="Arial"/>
                <a:sym typeface="Arial"/>
              </a:defRPr>
            </a:lvl2pPr>
            <a:lvl3pPr indent="0" lvl="2" marL="0" marR="0" rtl="0" algn="r">
              <a:spcBef>
                <a:spcPts val="0"/>
              </a:spcBef>
              <a:buNone/>
              <a:defRPr b="0" i="0" sz="1400" u="none" cap="none" strike="noStrike">
                <a:latin typeface="Arial"/>
                <a:ea typeface="Arial"/>
                <a:cs typeface="Arial"/>
                <a:sym typeface="Arial"/>
              </a:defRPr>
            </a:lvl3pPr>
            <a:lvl4pPr indent="0" lvl="3" marL="0" marR="0" rtl="0" algn="r">
              <a:spcBef>
                <a:spcPts val="0"/>
              </a:spcBef>
              <a:buNone/>
              <a:defRPr b="0" i="0" sz="1400" u="none" cap="none" strike="noStrike">
                <a:latin typeface="Arial"/>
                <a:ea typeface="Arial"/>
                <a:cs typeface="Arial"/>
                <a:sym typeface="Arial"/>
              </a:defRPr>
            </a:lvl4pPr>
            <a:lvl5pPr indent="0" lvl="4" marL="0" marR="0" rtl="0" algn="r">
              <a:spcBef>
                <a:spcPts val="0"/>
              </a:spcBef>
              <a:buNone/>
              <a:defRPr b="0" i="0" sz="1400" u="none" cap="none" strike="noStrike">
                <a:latin typeface="Arial"/>
                <a:ea typeface="Arial"/>
                <a:cs typeface="Arial"/>
                <a:sym typeface="Arial"/>
              </a:defRPr>
            </a:lvl5pPr>
            <a:lvl6pPr indent="0" lvl="5" marL="0" marR="0" rtl="0" algn="r">
              <a:spcBef>
                <a:spcPts val="0"/>
              </a:spcBef>
              <a:buNone/>
              <a:defRPr b="0" i="0" sz="1400" u="none" cap="none" strike="noStrike">
                <a:latin typeface="Arial"/>
                <a:ea typeface="Arial"/>
                <a:cs typeface="Arial"/>
                <a:sym typeface="Arial"/>
              </a:defRPr>
            </a:lvl6pPr>
            <a:lvl7pPr indent="0" lvl="6" marL="0" marR="0" rtl="0" algn="r">
              <a:spcBef>
                <a:spcPts val="0"/>
              </a:spcBef>
              <a:buNone/>
              <a:defRPr b="0" i="0" sz="1400" u="none" cap="none" strike="noStrike">
                <a:latin typeface="Arial"/>
                <a:ea typeface="Arial"/>
                <a:cs typeface="Arial"/>
                <a:sym typeface="Arial"/>
              </a:defRPr>
            </a:lvl7pPr>
            <a:lvl8pPr indent="0" lvl="7" marL="0" marR="0" rtl="0" algn="r">
              <a:spcBef>
                <a:spcPts val="0"/>
              </a:spcBef>
              <a:buNone/>
              <a:defRPr b="0" i="0" sz="1400" u="none" cap="none" strike="noStrike">
                <a:latin typeface="Arial"/>
                <a:ea typeface="Arial"/>
                <a:cs typeface="Arial"/>
                <a:sym typeface="Arial"/>
              </a:defRPr>
            </a:lvl8pPr>
            <a:lvl9pPr indent="0" lvl="8" marL="0" marR="0" rtl="0" algn="r">
              <a:spcBef>
                <a:spcPts val="0"/>
              </a:spcBef>
              <a:buNone/>
              <a:defRPr b="0" i="0" sz="1400" u="none" cap="none" strike="noStrike">
                <a:latin typeface="Arial"/>
                <a:ea typeface="Arial"/>
                <a:cs typeface="Arial"/>
                <a:sym typeface="Arial"/>
              </a:defRPr>
            </a:lvl9pPr>
          </a:lstStyle>
          <a:p>
            <a:pPr indent="0" lvl="0" marL="0" rtl="0" algn="r">
              <a:spcBef>
                <a:spcPts val="0"/>
              </a:spcBef>
              <a:spcAft>
                <a:spcPts val="0"/>
              </a:spcAft>
              <a:buNone/>
            </a:pPr>
            <a:fld id="{00000000-1234-1234-1234-123412341234}" type="slidenum">
              <a:rPr lang="de-DE"/>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hyperlink" Target="https://drive.google.com/file/d/1pSVeXvdmHD24FFgY8cCZrr72iDKSQuAf/view?usp=drive_lin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jp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jpg"/><Relationship Id="rId4" Type="http://schemas.openxmlformats.org/officeDocument/2006/relationships/image" Target="../media/image26.jpg"/><Relationship Id="rId5"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2.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7.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7.pn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9.jpg"/><Relationship Id="rId4" Type="http://schemas.openxmlformats.org/officeDocument/2006/relationships/image" Target="../media/image34.jpg"/><Relationship Id="rId5" Type="http://schemas.openxmlformats.org/officeDocument/2006/relationships/image" Target="../media/image4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6.jpg"/><Relationship Id="rId4" Type="http://schemas.openxmlformats.org/officeDocument/2006/relationships/image" Target="../media/image33.jpg"/><Relationship Id="rId5"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4.png"/><Relationship Id="rId5"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0.jpg"/><Relationship Id="rId4" Type="http://schemas.openxmlformats.org/officeDocument/2006/relationships/image" Target="../media/image41.jpg"/><Relationship Id="rId5"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8.jpg"/><Relationship Id="rId4" Type="http://schemas.openxmlformats.org/officeDocument/2006/relationships/image" Target="../media/image49.jpg"/><Relationship Id="rId5" Type="http://schemas.openxmlformats.org/officeDocument/2006/relationships/image" Target="../media/image4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8.jpg"/><Relationship Id="rId4" Type="http://schemas.openxmlformats.org/officeDocument/2006/relationships/image" Target="../media/image6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4.jpg"/><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6.jpg"/><Relationship Id="rId4" Type="http://schemas.openxmlformats.org/officeDocument/2006/relationships/image" Target="../media/image7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3.jpg"/><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0.jpg"/><Relationship Id="rId4" Type="http://schemas.openxmlformats.org/officeDocument/2006/relationships/image" Target="../media/image5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3.jpg"/><Relationship Id="rId4" Type="http://schemas.openxmlformats.org/officeDocument/2006/relationships/image" Target="../media/image5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4.jpg"/><Relationship Id="rId4" Type="http://schemas.openxmlformats.org/officeDocument/2006/relationships/image" Target="../media/image7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9.jpg"/><Relationship Id="rId4" Type="http://schemas.openxmlformats.org/officeDocument/2006/relationships/image" Target="../media/image7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1.jpg"/><Relationship Id="rId4" Type="http://schemas.openxmlformats.org/officeDocument/2006/relationships/image" Target="../media/image64.jpg"/><Relationship Id="rId5" Type="http://schemas.openxmlformats.org/officeDocument/2006/relationships/image" Target="../media/image6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18.jpg"/><Relationship Id="rId4" Type="http://schemas.openxmlformats.org/officeDocument/2006/relationships/image" Target="../media/image6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2.jpg"/><Relationship Id="rId4" Type="http://schemas.openxmlformats.org/officeDocument/2006/relationships/image" Target="../media/image6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0.jpg"/></Relationships>
</file>

<file path=ppt/slides/_rels/slide38.xml.rels><?xml version="1.0" encoding="UTF-8" standalone="yes"?><Relationships xmlns="http://schemas.openxmlformats.org/package/2006/relationships"><Relationship Id="rId11" Type="http://schemas.openxmlformats.org/officeDocument/2006/relationships/hyperlink" Target="https://www.spektrum.de/lexikon/biologie/nautiloidea/45516" TargetMode="External"/><Relationship Id="rId10" Type="http://schemas.openxmlformats.org/officeDocument/2006/relationships/hyperlink" Target="https://www.spektrum.de/lexikon/biologie/luftkammer/40039" TargetMode="External"/><Relationship Id="rId13" Type="http://schemas.openxmlformats.org/officeDocument/2006/relationships/hyperlink" Target="https://www.spektrum.de/lexikon/biologie/goniatitische-lobenlinie/28971" TargetMode="External"/><Relationship Id="rId12" Type="http://schemas.openxmlformats.org/officeDocument/2006/relationships/hyperlink" Target="https://www.spektrum.de/lexikon/biologie/ammonoidea/2944" TargetMode="External"/><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90.jpg"/><Relationship Id="rId4" Type="http://schemas.openxmlformats.org/officeDocument/2006/relationships/hyperlink" Target="https://www.spektrum.de/lexika/showpopup.php?lexikon_id=9&amp;art_id=39728&amp;nummer=15193%22%20%5Ct%20%22popupwin" TargetMode="External"/><Relationship Id="rId9" Type="http://schemas.openxmlformats.org/officeDocument/2006/relationships/hyperlink" Target="https://www.spektrum.de/lexikon/biologie/anfangskammer/3484" TargetMode="External"/><Relationship Id="rId15" Type="http://schemas.openxmlformats.org/officeDocument/2006/relationships/hyperlink" Target="https://www.spektrum.de/lexikon/biologie/ammonitische-lobenlinie/2927" TargetMode="External"/><Relationship Id="rId14" Type="http://schemas.openxmlformats.org/officeDocument/2006/relationships/hyperlink" Target="https://www.spektrum.de/lexikon/biologie/ceratitische-lobenlinie/12840" TargetMode="External"/><Relationship Id="rId17" Type="http://schemas.openxmlformats.org/officeDocument/2006/relationships/hyperlink" Target="https://www.spektrum.de/lexikon/biologie/pseudogoniatitisch/54538" TargetMode="External"/><Relationship Id="rId16" Type="http://schemas.openxmlformats.org/officeDocument/2006/relationships/hyperlink" Target="https://www.spektrum.de/lexikon/biologie/pseudoceratitisch/54502" TargetMode="External"/><Relationship Id="rId5" Type="http://schemas.openxmlformats.org/officeDocument/2006/relationships/hyperlink" Target="https://www.spektrum.de/lexikon/biologie/steinkern/63524" TargetMode="External"/><Relationship Id="rId19" Type="http://schemas.openxmlformats.org/officeDocument/2006/relationships/hyperlink" Target="https://www.spektrum.de/lexikon/biologie/kopffuesser/36985" TargetMode="External"/><Relationship Id="rId6" Type="http://schemas.openxmlformats.org/officeDocument/2006/relationships/hyperlink" Target="https://www.spektrum.de/lexikon/biologie/septum/61115" TargetMode="External"/><Relationship Id="rId18" Type="http://schemas.openxmlformats.org/officeDocument/2006/relationships/hyperlink" Target="https://www.spektrum.de/lexikon/biologie/lobenformel/39727" TargetMode="External"/><Relationship Id="rId7" Type="http://schemas.openxmlformats.org/officeDocument/2006/relationships/hyperlink" Target="https://www.spektrum.de/lexikon/biologie/ammonoidea/2944" TargetMode="External"/><Relationship Id="rId8" Type="http://schemas.openxmlformats.org/officeDocument/2006/relationships/hyperlink" Target="https://www.spektrum.de/lexikon/biologie/buche/11036"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84.jpg"/><Relationship Id="rId4" Type="http://schemas.openxmlformats.org/officeDocument/2006/relationships/image" Target="../media/image9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3.jpg"/><Relationship Id="rId5"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hyperlink" Target="https://www.spektrum.de/lexikon/biologie/lobenformel/39727" TargetMode="External"/><Relationship Id="rId4" Type="http://schemas.openxmlformats.org/officeDocument/2006/relationships/hyperlink" Target="https://www.spektrum.de/lexikon/biologie/kopffuesser/36985" TargetMode="External"/><Relationship Id="rId5" Type="http://schemas.openxmlformats.org/officeDocument/2006/relationships/image" Target="../media/image104.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4.jpg"/><Relationship Id="rId4" Type="http://schemas.openxmlformats.org/officeDocument/2006/relationships/image" Target="../media/image72.jpg"/><Relationship Id="rId5" Type="http://schemas.openxmlformats.org/officeDocument/2006/relationships/image" Target="../media/image77.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8.jpg"/><Relationship Id="rId4" Type="http://schemas.openxmlformats.org/officeDocument/2006/relationships/image" Target="../media/image8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05.jpg"/><Relationship Id="rId4" Type="http://schemas.openxmlformats.org/officeDocument/2006/relationships/image" Target="../media/image79.jpg"/><Relationship Id="rId5" Type="http://schemas.openxmlformats.org/officeDocument/2006/relationships/image" Target="../media/image8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8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6.png"/><Relationship Id="rId4" Type="http://schemas.openxmlformats.org/officeDocument/2006/relationships/image" Target="../media/image106.jpg"/><Relationship Id="rId5" Type="http://schemas.openxmlformats.org/officeDocument/2006/relationships/image" Target="../media/image91.jpg"/><Relationship Id="rId6" Type="http://schemas.openxmlformats.org/officeDocument/2006/relationships/image" Target="../media/image89.jpg"/><Relationship Id="rId7" Type="http://schemas.openxmlformats.org/officeDocument/2006/relationships/image" Target="../media/image103.jpg"/><Relationship Id="rId8" Type="http://schemas.openxmlformats.org/officeDocument/2006/relationships/image" Target="../media/image8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11.jpg"/><Relationship Id="rId4" Type="http://schemas.openxmlformats.org/officeDocument/2006/relationships/image" Target="../media/image93.jpg"/><Relationship Id="rId5" Type="http://schemas.openxmlformats.org/officeDocument/2006/relationships/image" Target="../media/image96.jpg"/><Relationship Id="rId6" Type="http://schemas.openxmlformats.org/officeDocument/2006/relationships/image" Target="../media/image12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26.jpg"/><Relationship Id="rId4" Type="http://schemas.openxmlformats.org/officeDocument/2006/relationships/image" Target="../media/image9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00.jpg"/><Relationship Id="rId4" Type="http://schemas.openxmlformats.org/officeDocument/2006/relationships/image" Target="../media/image10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image" Target="../media/image15.jpg"/><Relationship Id="rId5"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98.jpg"/><Relationship Id="rId4" Type="http://schemas.openxmlformats.org/officeDocument/2006/relationships/image" Target="../media/image97.jpg"/><Relationship Id="rId5" Type="http://schemas.openxmlformats.org/officeDocument/2006/relationships/image" Target="../media/image11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07.jpg"/><Relationship Id="rId4" Type="http://schemas.openxmlformats.org/officeDocument/2006/relationships/image" Target="../media/image112.jpg"/><Relationship Id="rId5" Type="http://schemas.openxmlformats.org/officeDocument/2006/relationships/image" Target="../media/image10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99.jpg"/><Relationship Id="rId4" Type="http://schemas.openxmlformats.org/officeDocument/2006/relationships/image" Target="../media/image10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2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1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22.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1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1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09.jpg"/><Relationship Id="rId4" Type="http://schemas.openxmlformats.org/officeDocument/2006/relationships/image" Target="../media/image11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2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20.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1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1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24.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2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1.jpg"/><Relationship Id="rId5"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0.jpg"/><Relationship Id="rId4" Type="http://schemas.openxmlformats.org/officeDocument/2006/relationships/image" Target="../media/image25.jpg"/><Relationship Id="rId5" Type="http://schemas.openxmlformats.org/officeDocument/2006/relationships/image" Target="../media/image10.jpg"/><Relationship Id="rId6" Type="http://schemas.openxmlformats.org/officeDocument/2006/relationships/hyperlink" Target="https://www.nausicaa.fr/en" TargetMode="External"/><Relationship Id="rId7" Type="http://schemas.openxmlformats.org/officeDocument/2006/relationships/image" Target="../media/image9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www.calais.fr/en/home/discovering/5d4035f672e7e5031d566ef5/wwii-museum" TargetMode="External"/><Relationship Id="rId4" Type="http://schemas.openxmlformats.org/officeDocument/2006/relationships/image" Target="../media/image16.jpg"/><Relationship Id="rId5"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nvSpPr>
        <p:spPr>
          <a:xfrm>
            <a:off x="1980000" y="648000"/>
            <a:ext cx="5868000" cy="57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i="0" lang="de-DE" sz="2800" u="none" cap="none" strike="noStrike">
                <a:latin typeface="Arial"/>
                <a:ea typeface="Arial"/>
                <a:cs typeface="Arial"/>
                <a:sym typeface="Arial"/>
              </a:rPr>
              <a:t>Am Cap Blanc- Nez,  Frankreich</a:t>
            </a:r>
            <a:endParaRPr b="0" sz="2800" strike="noStrike">
              <a:latin typeface="Arial"/>
              <a:ea typeface="Arial"/>
              <a:cs typeface="Arial"/>
              <a:sym typeface="Arial"/>
            </a:endParaRPr>
          </a:p>
        </p:txBody>
      </p:sp>
      <p:pic>
        <p:nvPicPr>
          <p:cNvPr id="65" name="Google Shape;65;p14"/>
          <p:cNvPicPr preferRelativeResize="0"/>
          <p:nvPr/>
        </p:nvPicPr>
        <p:blipFill rotWithShape="1">
          <a:blip r:embed="rId3">
            <a:alphaModFix/>
          </a:blip>
          <a:srcRect b="0" l="0" r="0" t="0"/>
          <a:stretch/>
        </p:blipFill>
        <p:spPr>
          <a:xfrm>
            <a:off x="1512000" y="1847520"/>
            <a:ext cx="6984000" cy="5239800"/>
          </a:xfrm>
          <a:prstGeom prst="rect">
            <a:avLst/>
          </a:prstGeom>
          <a:noFill/>
          <a:ln>
            <a:noFill/>
          </a:ln>
        </p:spPr>
      </p:pic>
      <p:sp>
        <p:nvSpPr>
          <p:cNvPr id="66" name="Google Shape;66;p14"/>
          <p:cNvSpPr txBox="1"/>
          <p:nvPr/>
        </p:nvSpPr>
        <p:spPr>
          <a:xfrm>
            <a:off x="2016000" y="2448000"/>
            <a:ext cx="6048000" cy="792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4800" strike="noStrike">
                <a:solidFill>
                  <a:srgbClr val="FFFF38"/>
                </a:solidFill>
                <a:latin typeface="Arial"/>
                <a:ea typeface="Arial"/>
                <a:cs typeface="Arial"/>
                <a:sym typeface="Arial"/>
              </a:rPr>
              <a:t>Herzlich Willkommen</a:t>
            </a:r>
            <a:endParaRPr b="0" sz="4800" strike="noStrike">
              <a:latin typeface="Arial"/>
              <a:ea typeface="Arial"/>
              <a:cs typeface="Arial"/>
              <a:sym typeface="Arial"/>
            </a:endParaRPr>
          </a:p>
        </p:txBody>
      </p:sp>
      <p:sp>
        <p:nvSpPr>
          <p:cNvPr id="67" name="Google Shape;67;p14"/>
          <p:cNvSpPr txBox="1"/>
          <p:nvPr/>
        </p:nvSpPr>
        <p:spPr>
          <a:xfrm>
            <a:off x="8136000" y="1368000"/>
            <a:ext cx="504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1</a:t>
            </a:r>
            <a:endParaRPr b="0" sz="1800" strike="noStrike">
              <a:latin typeface="Arial"/>
              <a:ea typeface="Arial"/>
              <a:cs typeface="Arial"/>
              <a:sym typeface="Arial"/>
            </a:endParaRPr>
          </a:p>
        </p:txBody>
      </p:sp>
      <p:sp>
        <p:nvSpPr>
          <p:cNvPr id="68" name="Google Shape;68;p14"/>
          <p:cNvSpPr txBox="1"/>
          <p:nvPr/>
        </p:nvSpPr>
        <p:spPr>
          <a:xfrm>
            <a:off x="369900" y="3560225"/>
            <a:ext cx="820800" cy="4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u="sng">
                <a:solidFill>
                  <a:schemeClr val="hlink"/>
                </a:solidFill>
                <a:hlinkClick r:id="rId4"/>
              </a:rPr>
              <a:t>Bilder</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3"/>
          <p:cNvSpPr txBox="1"/>
          <p:nvPr/>
        </p:nvSpPr>
        <p:spPr>
          <a:xfrm>
            <a:off x="1908000" y="756000"/>
            <a:ext cx="5073600" cy="468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Blick bei klare</a:t>
            </a:r>
            <a:r>
              <a:rPr lang="de-DE" sz="2400"/>
              <a:t>m</a:t>
            </a:r>
            <a:r>
              <a:rPr b="0" lang="de-DE" sz="2400" strike="noStrike">
                <a:latin typeface="Arial"/>
                <a:ea typeface="Arial"/>
                <a:cs typeface="Arial"/>
                <a:sym typeface="Arial"/>
              </a:rPr>
              <a:t> Wetter auf England</a:t>
            </a:r>
            <a:endParaRPr b="0" sz="2400" strike="noStrike">
              <a:latin typeface="Arial"/>
              <a:ea typeface="Arial"/>
              <a:cs typeface="Arial"/>
              <a:sym typeface="Arial"/>
            </a:endParaRPr>
          </a:p>
        </p:txBody>
      </p:sp>
      <p:pic>
        <p:nvPicPr>
          <p:cNvPr id="154" name="Google Shape;154;p23"/>
          <p:cNvPicPr preferRelativeResize="0"/>
          <p:nvPr/>
        </p:nvPicPr>
        <p:blipFill rotWithShape="1">
          <a:blip r:embed="rId3">
            <a:alphaModFix/>
          </a:blip>
          <a:srcRect b="0" l="0" r="0" t="0"/>
          <a:stretch/>
        </p:blipFill>
        <p:spPr>
          <a:xfrm>
            <a:off x="681480" y="1829160"/>
            <a:ext cx="7022520" cy="5118840"/>
          </a:xfrm>
          <a:prstGeom prst="rect">
            <a:avLst/>
          </a:prstGeom>
          <a:noFill/>
          <a:ln>
            <a:noFill/>
          </a:ln>
        </p:spPr>
      </p:pic>
      <p:sp>
        <p:nvSpPr>
          <p:cNvPr id="155" name="Google Shape;155;p23"/>
          <p:cNvSpPr txBox="1"/>
          <p:nvPr/>
        </p:nvSpPr>
        <p:spPr>
          <a:xfrm>
            <a:off x="7848000" y="1800000"/>
            <a:ext cx="1728000" cy="3744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Bei klare</a:t>
            </a:r>
            <a:r>
              <a:rPr lang="de-DE" sz="1800"/>
              <a:t>m</a:t>
            </a:r>
            <a:r>
              <a:rPr b="0" lang="de-DE" sz="1800" strike="noStrike">
                <a:latin typeface="Arial"/>
                <a:ea typeface="Arial"/>
                <a:cs typeface="Arial"/>
                <a:sym typeface="Arial"/>
              </a:rPr>
              <a:t> Wetter ist ein solcher Blick auf England möglich. In der Regel ist dieser Anblick meist </a:t>
            </a:r>
            <a:r>
              <a:rPr lang="de-DE" sz="1800"/>
              <a:t>verwehrt</a:t>
            </a:r>
            <a:r>
              <a:rPr b="0" lang="de-DE" sz="1800" strike="noStrike">
                <a:latin typeface="Arial"/>
                <a:ea typeface="Arial"/>
                <a:cs typeface="Arial"/>
                <a:sym typeface="Arial"/>
              </a:rPr>
              <a:t>.</a:t>
            </a:r>
            <a:endParaRPr b="0" sz="1800" strike="noStrike">
              <a:latin typeface="Arial"/>
              <a:ea typeface="Arial"/>
              <a:cs typeface="Arial"/>
              <a:sym typeface="Arial"/>
            </a:endParaRPr>
          </a:p>
          <a:p>
            <a:pPr indent="0" lvl="0" marL="0" marR="0" rtl="0" algn="l">
              <a:spcBef>
                <a:spcPts val="0"/>
              </a:spcBef>
              <a:spcAft>
                <a:spcPts val="0"/>
              </a:spcAft>
              <a:buNone/>
            </a:pPr>
            <a:r>
              <a:rPr b="0" lang="de-DE" sz="1800" strike="noStrike">
                <a:latin typeface="Arial"/>
                <a:ea typeface="Arial"/>
                <a:cs typeface="Arial"/>
                <a:sym typeface="Arial"/>
              </a:rPr>
              <a:t>Das unten stehende Bild zeigt es noch krasser.</a:t>
            </a:r>
            <a:endParaRPr b="0" sz="1800" strike="noStrike">
              <a:latin typeface="Arial"/>
              <a:ea typeface="Arial"/>
              <a:cs typeface="Arial"/>
              <a:sym typeface="Arial"/>
            </a:endParaRPr>
          </a:p>
        </p:txBody>
      </p:sp>
      <p:pic>
        <p:nvPicPr>
          <p:cNvPr id="156" name="Google Shape;156;p23"/>
          <p:cNvPicPr preferRelativeResize="0"/>
          <p:nvPr/>
        </p:nvPicPr>
        <p:blipFill rotWithShape="1">
          <a:blip r:embed="rId4">
            <a:alphaModFix/>
          </a:blip>
          <a:srcRect b="0" l="0" r="0" t="0"/>
          <a:stretch/>
        </p:blipFill>
        <p:spPr>
          <a:xfrm>
            <a:off x="7920000" y="5688000"/>
            <a:ext cx="1512000" cy="1224000"/>
          </a:xfrm>
          <a:prstGeom prst="rect">
            <a:avLst/>
          </a:prstGeom>
          <a:noFill/>
          <a:ln>
            <a:noFill/>
          </a:ln>
        </p:spPr>
      </p:pic>
      <p:sp>
        <p:nvSpPr>
          <p:cNvPr id="157" name="Google Shape;157;p23"/>
          <p:cNvSpPr txBox="1"/>
          <p:nvPr/>
        </p:nvSpPr>
        <p:spPr>
          <a:xfrm>
            <a:off x="8172000" y="1404000"/>
            <a:ext cx="504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10</a:t>
            </a:r>
            <a:endParaRPr b="0" sz="1800" strike="noStrike">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4"/>
          <p:cNvSpPr txBox="1"/>
          <p:nvPr/>
        </p:nvSpPr>
        <p:spPr>
          <a:xfrm>
            <a:off x="2916000" y="756000"/>
            <a:ext cx="2988000" cy="39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200" strike="noStrike">
                <a:latin typeface="Arial"/>
                <a:ea typeface="Arial"/>
                <a:cs typeface="Arial"/>
                <a:sym typeface="Arial"/>
              </a:rPr>
              <a:t>Historisches am Rande</a:t>
            </a:r>
            <a:endParaRPr b="0" sz="2200" strike="noStrike">
              <a:latin typeface="Arial"/>
              <a:ea typeface="Arial"/>
              <a:cs typeface="Arial"/>
              <a:sym typeface="Arial"/>
            </a:endParaRPr>
          </a:p>
        </p:txBody>
      </p:sp>
      <p:sp>
        <p:nvSpPr>
          <p:cNvPr id="163" name="Google Shape;163;p24"/>
          <p:cNvSpPr txBox="1"/>
          <p:nvPr/>
        </p:nvSpPr>
        <p:spPr>
          <a:xfrm>
            <a:off x="648000" y="1512000"/>
            <a:ext cx="3096000" cy="792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810"/>
              <a:buFont typeface="Noto Sans Symbols"/>
              <a:buChar char="●"/>
            </a:pPr>
            <a:r>
              <a:rPr b="0" lang="de-DE" sz="1800" strike="noStrike">
                <a:latin typeface="Arial"/>
                <a:ea typeface="Arial"/>
                <a:cs typeface="Arial"/>
                <a:sym typeface="Arial"/>
              </a:rPr>
              <a:t>Das Verhältnis England / Frankreich war schon seit langer Zeit nicht gut.</a:t>
            </a:r>
            <a:endParaRPr b="0" sz="1800" strike="noStrike">
              <a:latin typeface="Arial"/>
              <a:ea typeface="Arial"/>
              <a:cs typeface="Arial"/>
              <a:sym typeface="Arial"/>
            </a:endParaRPr>
          </a:p>
        </p:txBody>
      </p:sp>
      <p:pic>
        <p:nvPicPr>
          <p:cNvPr id="164" name="Google Shape;164;p24"/>
          <p:cNvPicPr preferRelativeResize="0"/>
          <p:nvPr/>
        </p:nvPicPr>
        <p:blipFill rotWithShape="1">
          <a:blip r:embed="rId3">
            <a:alphaModFix/>
          </a:blip>
          <a:srcRect b="0" l="0" r="0" t="0"/>
          <a:stretch/>
        </p:blipFill>
        <p:spPr>
          <a:xfrm>
            <a:off x="660240" y="2592000"/>
            <a:ext cx="3155760" cy="4273920"/>
          </a:xfrm>
          <a:prstGeom prst="rect">
            <a:avLst/>
          </a:prstGeom>
          <a:noFill/>
          <a:ln>
            <a:noFill/>
          </a:ln>
        </p:spPr>
      </p:pic>
      <p:pic>
        <p:nvPicPr>
          <p:cNvPr id="165" name="Google Shape;165;p24"/>
          <p:cNvPicPr preferRelativeResize="0"/>
          <p:nvPr/>
        </p:nvPicPr>
        <p:blipFill rotWithShape="1">
          <a:blip r:embed="rId4">
            <a:alphaModFix/>
          </a:blip>
          <a:srcRect b="0" l="0" r="0" t="0"/>
          <a:stretch/>
        </p:blipFill>
        <p:spPr>
          <a:xfrm>
            <a:off x="4032000" y="2592000"/>
            <a:ext cx="5493240" cy="4248000"/>
          </a:xfrm>
          <a:prstGeom prst="rect">
            <a:avLst/>
          </a:prstGeom>
          <a:noFill/>
          <a:ln>
            <a:noFill/>
          </a:ln>
        </p:spPr>
      </p:pic>
      <p:sp>
        <p:nvSpPr>
          <p:cNvPr id="166" name="Google Shape;166;p24"/>
          <p:cNvSpPr txBox="1"/>
          <p:nvPr/>
        </p:nvSpPr>
        <p:spPr>
          <a:xfrm>
            <a:off x="4176000" y="1512000"/>
            <a:ext cx="3564000" cy="8582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600" strike="noStrike">
                <a:latin typeface="Arial"/>
                <a:ea typeface="Arial"/>
                <a:cs typeface="Arial"/>
                <a:sym typeface="Arial"/>
              </a:rPr>
              <a:t>Großadmiral  Dr. hc. Erich Reader in </a:t>
            </a:r>
            <a:r>
              <a:rPr lang="de-DE" sz="1600"/>
              <a:t>Escalles</a:t>
            </a:r>
            <a:r>
              <a:rPr b="0" lang="de-DE" sz="1600" strike="noStrike">
                <a:latin typeface="Arial"/>
                <a:ea typeface="Arial"/>
                <a:cs typeface="Arial"/>
                <a:sym typeface="Arial"/>
              </a:rPr>
              <a:t>, das ist der Mann mit den 4 zusätzlichen Kolbenringen am Ärmel</a:t>
            </a:r>
            <a:r>
              <a:rPr b="0" lang="de-DE" sz="1800" strike="noStrike">
                <a:latin typeface="Arial"/>
                <a:ea typeface="Arial"/>
                <a:cs typeface="Arial"/>
                <a:sym typeface="Arial"/>
              </a:rPr>
              <a:t>.</a:t>
            </a:r>
            <a:endParaRPr b="0" sz="1800" strike="noStrike">
              <a:latin typeface="Arial"/>
              <a:ea typeface="Arial"/>
              <a:cs typeface="Arial"/>
              <a:sym typeface="Arial"/>
            </a:endParaRPr>
          </a:p>
        </p:txBody>
      </p:sp>
      <p:sp>
        <p:nvSpPr>
          <p:cNvPr id="167" name="Google Shape;167;p24"/>
          <p:cNvSpPr txBox="1"/>
          <p:nvPr/>
        </p:nvSpPr>
        <p:spPr>
          <a:xfrm>
            <a:off x="8100000" y="1368000"/>
            <a:ext cx="504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11</a:t>
            </a:r>
            <a:endParaRPr b="0" sz="1800" strike="noStrike">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5"/>
          <p:cNvSpPr txBox="1"/>
          <p:nvPr/>
        </p:nvSpPr>
        <p:spPr>
          <a:xfrm>
            <a:off x="2916000" y="720000"/>
            <a:ext cx="3060000" cy="43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Blick auf Mont Hubert</a:t>
            </a:r>
            <a:endParaRPr b="0" sz="2400" strike="noStrike">
              <a:latin typeface="Arial"/>
              <a:ea typeface="Arial"/>
              <a:cs typeface="Arial"/>
              <a:sym typeface="Arial"/>
            </a:endParaRPr>
          </a:p>
        </p:txBody>
      </p:sp>
      <p:pic>
        <p:nvPicPr>
          <p:cNvPr id="173" name="Google Shape;173;p25"/>
          <p:cNvPicPr preferRelativeResize="0"/>
          <p:nvPr/>
        </p:nvPicPr>
        <p:blipFill rotWithShape="1">
          <a:blip r:embed="rId3">
            <a:alphaModFix/>
          </a:blip>
          <a:srcRect b="0" l="0" r="0" t="0"/>
          <a:stretch/>
        </p:blipFill>
        <p:spPr>
          <a:xfrm>
            <a:off x="1260000" y="2022120"/>
            <a:ext cx="7490520" cy="5141880"/>
          </a:xfrm>
          <a:prstGeom prst="rect">
            <a:avLst/>
          </a:prstGeom>
          <a:noFill/>
          <a:ln>
            <a:noFill/>
          </a:ln>
        </p:spPr>
      </p:pic>
      <p:sp>
        <p:nvSpPr>
          <p:cNvPr id="174" name="Google Shape;174;p25"/>
          <p:cNvSpPr txBox="1"/>
          <p:nvPr/>
        </p:nvSpPr>
        <p:spPr>
          <a:xfrm>
            <a:off x="1512000" y="1440000"/>
            <a:ext cx="6192000" cy="5137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500" strike="noStrike">
                <a:latin typeface="Arial"/>
                <a:ea typeface="Arial"/>
                <a:cs typeface="Arial"/>
                <a:sym typeface="Arial"/>
              </a:rPr>
              <a:t>Auf dem großen Cap. Das Bild zeigt immer noch </a:t>
            </a:r>
            <a:r>
              <a:rPr lang="de-DE" sz="1500"/>
              <a:t>Granateneinschläge</a:t>
            </a:r>
            <a:r>
              <a:rPr b="0" lang="de-DE" sz="1500" strike="noStrike">
                <a:latin typeface="Arial"/>
                <a:ea typeface="Arial"/>
                <a:cs typeface="Arial"/>
                <a:sym typeface="Arial"/>
              </a:rPr>
              <a:t>.</a:t>
            </a:r>
            <a:endParaRPr b="0" sz="1500" strike="noStrike">
              <a:latin typeface="Arial"/>
              <a:ea typeface="Arial"/>
              <a:cs typeface="Arial"/>
              <a:sym typeface="Arial"/>
            </a:endParaRPr>
          </a:p>
          <a:p>
            <a:pPr indent="0" lvl="0" marL="0" marR="0" rtl="0" algn="l">
              <a:spcBef>
                <a:spcPts val="0"/>
              </a:spcBef>
              <a:spcAft>
                <a:spcPts val="0"/>
              </a:spcAft>
              <a:buNone/>
            </a:pPr>
            <a:r>
              <a:rPr b="0" lang="de-DE" sz="1500" strike="noStrike">
                <a:latin typeface="Arial"/>
                <a:ea typeface="Arial"/>
                <a:cs typeface="Arial"/>
                <a:sym typeface="Arial"/>
              </a:rPr>
              <a:t>Das gesamte Gelände ist von großen und  kleinen Trichtern übersät.</a:t>
            </a:r>
            <a:endParaRPr b="0" sz="1500" strike="noStrike">
              <a:latin typeface="Arial"/>
              <a:ea typeface="Arial"/>
              <a:cs typeface="Arial"/>
              <a:sym typeface="Arial"/>
            </a:endParaRPr>
          </a:p>
        </p:txBody>
      </p:sp>
      <p:sp>
        <p:nvSpPr>
          <p:cNvPr id="175" name="Google Shape;175;p25"/>
          <p:cNvSpPr txBox="1"/>
          <p:nvPr/>
        </p:nvSpPr>
        <p:spPr>
          <a:xfrm>
            <a:off x="8100000" y="1404000"/>
            <a:ext cx="576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12</a:t>
            </a:r>
            <a:endParaRPr b="0" sz="1800" strike="noStrike">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9" name="Shape 179"/>
        <p:cNvGrpSpPr/>
        <p:nvPr/>
      </p:nvGrpSpPr>
      <p:grpSpPr>
        <a:xfrm>
          <a:off x="0" y="0"/>
          <a:ext cx="0" cy="0"/>
          <a:chOff x="0" y="0"/>
          <a:chExt cx="0" cy="0"/>
        </a:xfrm>
      </p:grpSpPr>
      <p:sp>
        <p:nvSpPr>
          <p:cNvPr id="180" name="Google Shape;180;p26"/>
          <p:cNvSpPr txBox="1"/>
          <p:nvPr/>
        </p:nvSpPr>
        <p:spPr>
          <a:xfrm>
            <a:off x="2265600" y="720000"/>
            <a:ext cx="4762500" cy="43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2400"/>
              <a:t>Der Kreidefelsen, das große Cap</a:t>
            </a:r>
            <a:endParaRPr b="0" sz="2400" strike="noStrike">
              <a:latin typeface="Arial"/>
              <a:ea typeface="Arial"/>
              <a:cs typeface="Arial"/>
              <a:sym typeface="Arial"/>
            </a:endParaRPr>
          </a:p>
        </p:txBody>
      </p:sp>
      <p:sp>
        <p:nvSpPr>
          <p:cNvPr id="181" name="Google Shape;181;p26"/>
          <p:cNvSpPr txBox="1"/>
          <p:nvPr/>
        </p:nvSpPr>
        <p:spPr>
          <a:xfrm>
            <a:off x="8136000" y="1393920"/>
            <a:ext cx="720000" cy="4330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13</a:t>
            </a:r>
            <a:endParaRPr b="0" sz="1800" strike="noStrike">
              <a:latin typeface="Arial"/>
              <a:ea typeface="Arial"/>
              <a:cs typeface="Arial"/>
              <a:sym typeface="Arial"/>
            </a:endParaRPr>
          </a:p>
        </p:txBody>
      </p:sp>
      <p:pic>
        <p:nvPicPr>
          <p:cNvPr id="182" name="Google Shape;182;p26"/>
          <p:cNvPicPr preferRelativeResize="0"/>
          <p:nvPr/>
        </p:nvPicPr>
        <p:blipFill rotWithShape="1">
          <a:blip r:embed="rId4">
            <a:alphaModFix/>
          </a:blip>
          <a:srcRect b="0" l="0" r="0" t="0"/>
          <a:stretch/>
        </p:blipFill>
        <p:spPr>
          <a:xfrm>
            <a:off x="576000" y="2016000"/>
            <a:ext cx="3096000" cy="5112000"/>
          </a:xfrm>
          <a:prstGeom prst="rect">
            <a:avLst/>
          </a:prstGeom>
          <a:noFill/>
          <a:ln>
            <a:noFill/>
          </a:ln>
        </p:spPr>
      </p:pic>
      <p:sp>
        <p:nvSpPr>
          <p:cNvPr id="183" name="Google Shape;183;p26"/>
          <p:cNvSpPr txBox="1"/>
          <p:nvPr/>
        </p:nvSpPr>
        <p:spPr>
          <a:xfrm>
            <a:off x="1512000" y="1440000"/>
            <a:ext cx="5616000" cy="3736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2000" strike="noStrike">
                <a:latin typeface="Arial"/>
                <a:ea typeface="Arial"/>
                <a:cs typeface="Arial"/>
                <a:sym typeface="Arial"/>
              </a:rPr>
              <a:t>Blick von und auf die Steilküste am großen Cap</a:t>
            </a:r>
            <a:endParaRPr b="0" sz="2000" strike="noStrike">
              <a:latin typeface="Arial"/>
              <a:ea typeface="Arial"/>
              <a:cs typeface="Arial"/>
              <a:sym typeface="Arial"/>
            </a:endParaRPr>
          </a:p>
        </p:txBody>
      </p:sp>
      <p:pic>
        <p:nvPicPr>
          <p:cNvPr id="184" name="Google Shape;184;p26"/>
          <p:cNvPicPr preferRelativeResize="0"/>
          <p:nvPr/>
        </p:nvPicPr>
        <p:blipFill rotWithShape="1">
          <a:blip r:embed="rId5">
            <a:alphaModFix/>
          </a:blip>
          <a:srcRect b="0" l="0" r="0" t="0"/>
          <a:stretch/>
        </p:blipFill>
        <p:spPr>
          <a:xfrm>
            <a:off x="3960000" y="2016000"/>
            <a:ext cx="5580000" cy="5112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7"/>
          <p:cNvSpPr txBox="1"/>
          <p:nvPr/>
        </p:nvSpPr>
        <p:spPr>
          <a:xfrm>
            <a:off x="1188000" y="688680"/>
            <a:ext cx="7200000" cy="4633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000" strike="noStrike">
                <a:latin typeface="Arial"/>
                <a:ea typeface="Arial"/>
                <a:cs typeface="Arial"/>
                <a:sym typeface="Arial"/>
              </a:rPr>
              <a:t>Blick  aus der Satellitensicht auf den Strand und die Steilküste</a:t>
            </a:r>
            <a:endParaRPr b="0" sz="2000" strike="noStrike">
              <a:latin typeface="Arial"/>
              <a:ea typeface="Arial"/>
              <a:cs typeface="Arial"/>
              <a:sym typeface="Arial"/>
            </a:endParaRPr>
          </a:p>
        </p:txBody>
      </p:sp>
      <p:sp>
        <p:nvSpPr>
          <p:cNvPr id="190" name="Google Shape;190;p27"/>
          <p:cNvSpPr txBox="1"/>
          <p:nvPr/>
        </p:nvSpPr>
        <p:spPr>
          <a:xfrm>
            <a:off x="8136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14</a:t>
            </a:r>
            <a:endParaRPr b="0" sz="1800" strike="noStrike">
              <a:latin typeface="Arial"/>
              <a:ea typeface="Arial"/>
              <a:cs typeface="Arial"/>
              <a:sym typeface="Arial"/>
            </a:endParaRPr>
          </a:p>
        </p:txBody>
      </p:sp>
      <p:pic>
        <p:nvPicPr>
          <p:cNvPr id="191" name="Google Shape;191;p27"/>
          <p:cNvPicPr preferRelativeResize="0"/>
          <p:nvPr/>
        </p:nvPicPr>
        <p:blipFill rotWithShape="1">
          <a:blip r:embed="rId3">
            <a:alphaModFix/>
          </a:blip>
          <a:srcRect b="0" l="0" r="0" t="0"/>
          <a:stretch/>
        </p:blipFill>
        <p:spPr>
          <a:xfrm>
            <a:off x="5616000" y="1964160"/>
            <a:ext cx="3371760" cy="5129280"/>
          </a:xfrm>
          <a:prstGeom prst="rect">
            <a:avLst/>
          </a:prstGeom>
          <a:noFill/>
          <a:ln>
            <a:noFill/>
          </a:ln>
        </p:spPr>
      </p:pic>
      <p:pic>
        <p:nvPicPr>
          <p:cNvPr id="192" name="Google Shape;192;p27"/>
          <p:cNvPicPr preferRelativeResize="0"/>
          <p:nvPr/>
        </p:nvPicPr>
        <p:blipFill rotWithShape="1">
          <a:blip r:embed="rId4">
            <a:alphaModFix/>
          </a:blip>
          <a:srcRect b="0" l="0" r="0" t="0"/>
          <a:stretch/>
        </p:blipFill>
        <p:spPr>
          <a:xfrm>
            <a:off x="1152000" y="1986480"/>
            <a:ext cx="3600000" cy="5069520"/>
          </a:xfrm>
          <a:prstGeom prst="rect">
            <a:avLst/>
          </a:prstGeom>
          <a:noFill/>
          <a:ln>
            <a:noFill/>
          </a:ln>
        </p:spPr>
      </p:pic>
      <p:sp>
        <p:nvSpPr>
          <p:cNvPr id="193" name="Google Shape;193;p27"/>
          <p:cNvSpPr txBox="1"/>
          <p:nvPr/>
        </p:nvSpPr>
        <p:spPr>
          <a:xfrm>
            <a:off x="8106000" y="2823000"/>
            <a:ext cx="1728000" cy="2610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Die rot markierten Stellen im Bild sind die Suchbereiche für Fossilienfunde im </a:t>
            </a:r>
            <a:r>
              <a:rPr lang="de-DE" sz="1800"/>
              <a:t>Strandbereich</a:t>
            </a:r>
            <a:endParaRPr b="0" sz="1800" strike="noStrike">
              <a:latin typeface="Arial"/>
              <a:ea typeface="Arial"/>
              <a:cs typeface="Arial"/>
              <a:sym typeface="Arial"/>
            </a:endParaRPr>
          </a:p>
        </p:txBody>
      </p:sp>
      <p:sp>
        <p:nvSpPr>
          <p:cNvPr id="194" name="Google Shape;194;p27"/>
          <p:cNvSpPr txBox="1"/>
          <p:nvPr/>
        </p:nvSpPr>
        <p:spPr>
          <a:xfrm>
            <a:off x="1800000" y="1476000"/>
            <a:ext cx="4680000" cy="34632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lang="de-DE" sz="1600" strike="noStrike">
                <a:latin typeface="Arial"/>
                <a:ea typeface="Arial"/>
                <a:cs typeface="Arial"/>
                <a:sym typeface="Arial"/>
              </a:rPr>
              <a:t>GPS 50.92632128408938, 1.7045111524225538</a:t>
            </a:r>
            <a:endParaRPr b="0" sz="1600" strike="noStrike">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8"/>
          <p:cNvSpPr txBox="1"/>
          <p:nvPr/>
        </p:nvSpPr>
        <p:spPr>
          <a:xfrm>
            <a:off x="972000" y="720000"/>
            <a:ext cx="7272000" cy="43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200" strike="noStrike">
                <a:latin typeface="Arial"/>
                <a:ea typeface="Arial"/>
                <a:cs typeface="Arial"/>
                <a:sym typeface="Arial"/>
              </a:rPr>
              <a:t>Wir steigen hinunter und bei Niedrigwasser in die Tour ein</a:t>
            </a:r>
            <a:endParaRPr b="0" sz="2200" strike="noStrike">
              <a:latin typeface="Arial"/>
              <a:ea typeface="Arial"/>
              <a:cs typeface="Arial"/>
              <a:sym typeface="Arial"/>
            </a:endParaRPr>
          </a:p>
        </p:txBody>
      </p:sp>
      <p:sp>
        <p:nvSpPr>
          <p:cNvPr id="200" name="Google Shape;200;p28"/>
          <p:cNvSpPr txBox="1"/>
          <p:nvPr/>
        </p:nvSpPr>
        <p:spPr>
          <a:xfrm>
            <a:off x="8064000" y="1368000"/>
            <a:ext cx="576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15</a:t>
            </a:r>
            <a:endParaRPr b="0" sz="1800" strike="noStrike">
              <a:latin typeface="Arial"/>
              <a:ea typeface="Arial"/>
              <a:cs typeface="Arial"/>
              <a:sym typeface="Arial"/>
            </a:endParaRPr>
          </a:p>
        </p:txBody>
      </p:sp>
      <p:pic>
        <p:nvPicPr>
          <p:cNvPr id="201" name="Google Shape;201;p28"/>
          <p:cNvPicPr preferRelativeResize="0"/>
          <p:nvPr/>
        </p:nvPicPr>
        <p:blipFill rotWithShape="1">
          <a:blip r:embed="rId3">
            <a:alphaModFix/>
          </a:blip>
          <a:srcRect b="0" l="0" r="0" t="0"/>
          <a:stretch/>
        </p:blipFill>
        <p:spPr>
          <a:xfrm>
            <a:off x="1296000" y="2160000"/>
            <a:ext cx="3456000" cy="4896000"/>
          </a:xfrm>
          <a:prstGeom prst="rect">
            <a:avLst/>
          </a:prstGeom>
          <a:noFill/>
          <a:ln>
            <a:noFill/>
          </a:ln>
        </p:spPr>
      </p:pic>
      <p:pic>
        <p:nvPicPr>
          <p:cNvPr id="202" name="Google Shape;202;p28"/>
          <p:cNvPicPr preferRelativeResize="0"/>
          <p:nvPr/>
        </p:nvPicPr>
        <p:blipFill rotWithShape="1">
          <a:blip r:embed="rId4">
            <a:alphaModFix/>
          </a:blip>
          <a:srcRect b="0" l="0" r="0" t="0"/>
          <a:stretch/>
        </p:blipFill>
        <p:spPr>
          <a:xfrm>
            <a:off x="5760000" y="2169720"/>
            <a:ext cx="3132000" cy="4886280"/>
          </a:xfrm>
          <a:prstGeom prst="rect">
            <a:avLst/>
          </a:prstGeom>
          <a:noFill/>
          <a:ln>
            <a:noFill/>
          </a:ln>
        </p:spPr>
      </p:pic>
      <p:sp>
        <p:nvSpPr>
          <p:cNvPr id="203" name="Google Shape;203;p28"/>
          <p:cNvSpPr txBox="1"/>
          <p:nvPr/>
        </p:nvSpPr>
        <p:spPr>
          <a:xfrm>
            <a:off x="2210800" y="1466163"/>
            <a:ext cx="4536000" cy="5418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600" strike="noStrike">
                <a:latin typeface="Arial"/>
                <a:ea typeface="Arial"/>
                <a:cs typeface="Arial"/>
                <a:sym typeface="Arial"/>
              </a:rPr>
              <a:t>Der Weg geht steil hinunter</a:t>
            </a:r>
            <a:r>
              <a:rPr lang="de-DE" sz="1600"/>
              <a:t>,</a:t>
            </a:r>
            <a:endParaRPr b="0" sz="1600" strike="noStrike">
              <a:latin typeface="Arial"/>
              <a:ea typeface="Arial"/>
              <a:cs typeface="Arial"/>
              <a:sym typeface="Arial"/>
            </a:endParaRPr>
          </a:p>
          <a:p>
            <a:pPr indent="0" lvl="0" marL="0" marR="0" rtl="0" algn="l">
              <a:spcBef>
                <a:spcPts val="0"/>
              </a:spcBef>
              <a:spcAft>
                <a:spcPts val="0"/>
              </a:spcAft>
              <a:buNone/>
            </a:pPr>
            <a:r>
              <a:rPr b="0" lang="de-DE" sz="1600" strike="noStrike">
                <a:latin typeface="Arial"/>
                <a:ea typeface="Arial"/>
                <a:cs typeface="Arial"/>
                <a:sym typeface="Arial"/>
              </a:rPr>
              <a:t>Aber nun zuerst mal ein Blick auf die Geologie</a:t>
            </a:r>
            <a:endParaRPr b="0" sz="1600" strike="noStrike">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9"/>
          <p:cNvSpPr txBox="1"/>
          <p:nvPr/>
        </p:nvSpPr>
        <p:spPr>
          <a:xfrm>
            <a:off x="1116000" y="656280"/>
            <a:ext cx="7416000" cy="63972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1600" strike="noStrike">
                <a:latin typeface="Arial"/>
                <a:ea typeface="Arial"/>
                <a:cs typeface="Arial"/>
                <a:sym typeface="Arial"/>
              </a:rPr>
              <a:t>Kreidevorkommen im allgemeinen und bei Escalles/Wissant;</a:t>
            </a:r>
            <a:br>
              <a:rPr lang="de-DE" sz="1800"/>
            </a:br>
            <a:r>
              <a:rPr b="0" lang="de-DE" sz="1600" strike="noStrike">
                <a:latin typeface="Arial"/>
                <a:ea typeface="Arial"/>
                <a:cs typeface="Arial"/>
                <a:sym typeface="Arial"/>
              </a:rPr>
              <a:t>die untere Grafik zeigt die Abfolge der unterschiedlichen Stufen an der Steilwand</a:t>
            </a:r>
            <a:endParaRPr b="0" sz="1600" strike="noStrike">
              <a:latin typeface="Arial"/>
              <a:ea typeface="Arial"/>
              <a:cs typeface="Arial"/>
              <a:sym typeface="Arial"/>
            </a:endParaRPr>
          </a:p>
        </p:txBody>
      </p:sp>
      <p:pic>
        <p:nvPicPr>
          <p:cNvPr id="209" name="Google Shape;209;p29"/>
          <p:cNvPicPr preferRelativeResize="0"/>
          <p:nvPr/>
        </p:nvPicPr>
        <p:blipFill rotWithShape="1">
          <a:blip r:embed="rId3">
            <a:alphaModFix/>
          </a:blip>
          <a:srcRect b="0" l="0" r="0" t="0"/>
          <a:stretch/>
        </p:blipFill>
        <p:spPr>
          <a:xfrm>
            <a:off x="568440" y="1512000"/>
            <a:ext cx="2023560" cy="5644080"/>
          </a:xfrm>
          <a:prstGeom prst="rect">
            <a:avLst/>
          </a:prstGeom>
          <a:noFill/>
          <a:ln>
            <a:noFill/>
          </a:ln>
        </p:spPr>
      </p:pic>
      <p:pic>
        <p:nvPicPr>
          <p:cNvPr id="210" name="Google Shape;210;p29"/>
          <p:cNvPicPr preferRelativeResize="0"/>
          <p:nvPr/>
        </p:nvPicPr>
        <p:blipFill rotWithShape="1">
          <a:blip r:embed="rId4">
            <a:alphaModFix/>
          </a:blip>
          <a:srcRect b="0" l="0" r="0" t="0"/>
          <a:stretch/>
        </p:blipFill>
        <p:spPr>
          <a:xfrm>
            <a:off x="3240000" y="2016000"/>
            <a:ext cx="3561840" cy="1647360"/>
          </a:xfrm>
          <a:prstGeom prst="rect">
            <a:avLst/>
          </a:prstGeom>
          <a:noFill/>
          <a:ln>
            <a:noFill/>
          </a:ln>
        </p:spPr>
      </p:pic>
      <p:sp>
        <p:nvSpPr>
          <p:cNvPr id="211" name="Google Shape;211;p29"/>
          <p:cNvSpPr txBox="1"/>
          <p:nvPr/>
        </p:nvSpPr>
        <p:spPr>
          <a:xfrm>
            <a:off x="4004400" y="1548000"/>
            <a:ext cx="18582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700" strike="noStrike">
                <a:latin typeface="Arial"/>
                <a:ea typeface="Arial"/>
                <a:cs typeface="Arial"/>
                <a:sym typeface="Arial"/>
              </a:rPr>
              <a:t>Hauptfunds</a:t>
            </a:r>
            <a:r>
              <a:rPr lang="de-DE" sz="1700"/>
              <a:t>tufen</a:t>
            </a:r>
            <a:endParaRPr b="0" sz="1700" strike="noStrike">
              <a:latin typeface="Arial"/>
              <a:ea typeface="Arial"/>
              <a:cs typeface="Arial"/>
              <a:sym typeface="Arial"/>
            </a:endParaRPr>
          </a:p>
        </p:txBody>
      </p:sp>
      <p:sp>
        <p:nvSpPr>
          <p:cNvPr id="212" name="Google Shape;212;p29"/>
          <p:cNvSpPr txBox="1"/>
          <p:nvPr/>
        </p:nvSpPr>
        <p:spPr>
          <a:xfrm>
            <a:off x="8100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16</a:t>
            </a:r>
            <a:endParaRPr b="0" sz="1800" strike="noStrike">
              <a:latin typeface="Arial"/>
              <a:ea typeface="Arial"/>
              <a:cs typeface="Arial"/>
              <a:sym typeface="Arial"/>
            </a:endParaRPr>
          </a:p>
        </p:txBody>
      </p:sp>
      <p:pic>
        <p:nvPicPr>
          <p:cNvPr id="213" name="Google Shape;213;p29"/>
          <p:cNvPicPr preferRelativeResize="0"/>
          <p:nvPr/>
        </p:nvPicPr>
        <p:blipFill rotWithShape="1">
          <a:blip r:embed="rId5">
            <a:alphaModFix/>
          </a:blip>
          <a:srcRect b="0" l="0" r="0" t="0"/>
          <a:stretch/>
        </p:blipFill>
        <p:spPr>
          <a:xfrm>
            <a:off x="2808000" y="4277160"/>
            <a:ext cx="6552000" cy="2778840"/>
          </a:xfrm>
          <a:prstGeom prst="rect">
            <a:avLst/>
          </a:prstGeom>
          <a:noFill/>
          <a:ln>
            <a:noFill/>
          </a:ln>
        </p:spPr>
      </p:pic>
      <p:sp>
        <p:nvSpPr>
          <p:cNvPr id="214" name="Google Shape;214;p29"/>
          <p:cNvSpPr txBox="1"/>
          <p:nvPr/>
        </p:nvSpPr>
        <p:spPr>
          <a:xfrm>
            <a:off x="2952000" y="3816000"/>
            <a:ext cx="6336000" cy="4899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De Franse Kanaalkust  </a:t>
            </a:r>
            <a:r>
              <a:rPr b="0" lang="de-DE" sz="900" strike="noStrike">
                <a:latin typeface="Arial"/>
                <a:ea typeface="Arial"/>
                <a:cs typeface="Arial"/>
                <a:sym typeface="Arial"/>
              </a:rPr>
              <a:t>met de</a:t>
            </a:r>
            <a:r>
              <a:rPr b="0" lang="de-DE" sz="1400" strike="noStrike">
                <a:latin typeface="Arial"/>
                <a:ea typeface="Arial"/>
                <a:cs typeface="Arial"/>
                <a:sym typeface="Arial"/>
              </a:rPr>
              <a:t> Nederlandse Geologische Vereniging kring Echt</a:t>
            </a:r>
            <a:endParaRPr b="0" sz="1400" strike="noStrike">
              <a:latin typeface="Arial"/>
              <a:ea typeface="Arial"/>
              <a:cs typeface="Arial"/>
              <a:sym typeface="Arial"/>
            </a:endParaRPr>
          </a:p>
          <a:p>
            <a:pPr indent="0" lvl="0" marL="0" marR="0" rtl="0" algn="l">
              <a:spcBef>
                <a:spcPts val="0"/>
              </a:spcBef>
              <a:spcAft>
                <a:spcPts val="0"/>
              </a:spcAft>
              <a:buNone/>
            </a:pPr>
            <a:r>
              <a:rPr b="0" lang="de-DE" sz="1400" strike="noStrike">
                <a:latin typeface="Arial"/>
                <a:ea typeface="Arial"/>
                <a:cs typeface="Arial"/>
                <a:sym typeface="Arial"/>
              </a:rPr>
              <a:t>Die Grafik kommt aus dem Jahr 1997. Vielen Dank dafür an John Janssen</a:t>
            </a:r>
            <a:endParaRPr b="0" sz="1400" strike="noStrike">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0"/>
          <p:cNvSpPr txBox="1"/>
          <p:nvPr/>
        </p:nvSpPr>
        <p:spPr>
          <a:xfrm>
            <a:off x="2484000" y="720000"/>
            <a:ext cx="44640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200" strike="noStrike">
                <a:latin typeface="Arial"/>
                <a:ea typeface="Arial"/>
                <a:cs typeface="Arial"/>
                <a:sym typeface="Arial"/>
              </a:rPr>
              <a:t>Legende zur  </a:t>
            </a:r>
            <a:r>
              <a:rPr lang="de-DE" sz="2200"/>
              <a:t>Grafik</a:t>
            </a:r>
            <a:r>
              <a:rPr b="0" lang="de-DE" sz="2200" strike="noStrike">
                <a:latin typeface="Arial"/>
                <a:ea typeface="Arial"/>
                <a:cs typeface="Arial"/>
                <a:sym typeface="Arial"/>
              </a:rPr>
              <a:t> von Folie 16</a:t>
            </a:r>
            <a:endParaRPr b="0" sz="2200" strike="noStrike">
              <a:latin typeface="Arial"/>
              <a:ea typeface="Arial"/>
              <a:cs typeface="Arial"/>
              <a:sym typeface="Arial"/>
            </a:endParaRPr>
          </a:p>
        </p:txBody>
      </p:sp>
      <p:pic>
        <p:nvPicPr>
          <p:cNvPr id="220" name="Google Shape;220;p30"/>
          <p:cNvPicPr preferRelativeResize="0"/>
          <p:nvPr/>
        </p:nvPicPr>
        <p:blipFill rotWithShape="1">
          <a:blip r:embed="rId3">
            <a:alphaModFix/>
          </a:blip>
          <a:srcRect b="0" l="0" r="0" t="0"/>
          <a:stretch/>
        </p:blipFill>
        <p:spPr>
          <a:xfrm>
            <a:off x="576000" y="1872000"/>
            <a:ext cx="4764600" cy="5256000"/>
          </a:xfrm>
          <a:prstGeom prst="rect">
            <a:avLst/>
          </a:prstGeom>
          <a:noFill/>
          <a:ln>
            <a:noFill/>
          </a:ln>
        </p:spPr>
      </p:pic>
      <p:pic>
        <p:nvPicPr>
          <p:cNvPr id="221" name="Google Shape;221;p30"/>
          <p:cNvPicPr preferRelativeResize="0"/>
          <p:nvPr/>
        </p:nvPicPr>
        <p:blipFill rotWithShape="1">
          <a:blip r:embed="rId4">
            <a:alphaModFix/>
          </a:blip>
          <a:srcRect b="0" l="0" r="0" t="0"/>
          <a:stretch/>
        </p:blipFill>
        <p:spPr>
          <a:xfrm>
            <a:off x="5630400" y="1872000"/>
            <a:ext cx="3801600" cy="5256000"/>
          </a:xfrm>
          <a:prstGeom prst="rect">
            <a:avLst/>
          </a:prstGeom>
          <a:noFill/>
          <a:ln>
            <a:noFill/>
          </a:ln>
        </p:spPr>
      </p:pic>
      <p:sp>
        <p:nvSpPr>
          <p:cNvPr id="222" name="Google Shape;222;p30"/>
          <p:cNvSpPr txBox="1"/>
          <p:nvPr/>
        </p:nvSpPr>
        <p:spPr>
          <a:xfrm>
            <a:off x="6048000" y="2304000"/>
            <a:ext cx="2880000" cy="7700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2400" strike="noStrike">
                <a:solidFill>
                  <a:srgbClr val="FFFF38"/>
                </a:solidFill>
                <a:latin typeface="Arial"/>
                <a:ea typeface="Arial"/>
                <a:cs typeface="Arial"/>
                <a:sym typeface="Arial"/>
              </a:rPr>
              <a:t>Blick von der Klippe</a:t>
            </a:r>
            <a:endParaRPr b="0" sz="2400" strike="noStrike">
              <a:latin typeface="Arial"/>
              <a:ea typeface="Arial"/>
              <a:cs typeface="Arial"/>
              <a:sym typeface="Arial"/>
            </a:endParaRPr>
          </a:p>
          <a:p>
            <a:pPr indent="0" lvl="0" marL="0" marR="0" rtl="0" algn="l">
              <a:spcBef>
                <a:spcPts val="0"/>
              </a:spcBef>
              <a:spcAft>
                <a:spcPts val="0"/>
              </a:spcAft>
              <a:buNone/>
            </a:pPr>
            <a:r>
              <a:rPr b="0" lang="de-DE" sz="2400" strike="noStrike">
                <a:solidFill>
                  <a:srgbClr val="FFFF38"/>
                </a:solidFill>
                <a:latin typeface="Arial"/>
                <a:ea typeface="Arial"/>
                <a:cs typeface="Arial"/>
                <a:sym typeface="Arial"/>
              </a:rPr>
              <a:t>am Cap Blanc-Nez</a:t>
            </a:r>
            <a:endParaRPr b="0" sz="2400" strike="noStrike">
              <a:latin typeface="Arial"/>
              <a:ea typeface="Arial"/>
              <a:cs typeface="Arial"/>
              <a:sym typeface="Arial"/>
            </a:endParaRPr>
          </a:p>
        </p:txBody>
      </p:sp>
      <p:sp>
        <p:nvSpPr>
          <p:cNvPr id="223" name="Google Shape;223;p30"/>
          <p:cNvSpPr txBox="1"/>
          <p:nvPr/>
        </p:nvSpPr>
        <p:spPr>
          <a:xfrm>
            <a:off x="936000" y="1444320"/>
            <a:ext cx="6552000" cy="3556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vroeg = früh  ***  sektie = Abschnitt?</a:t>
            </a:r>
            <a:endParaRPr b="0" sz="1800" strike="noStrike">
              <a:latin typeface="Arial"/>
              <a:ea typeface="Arial"/>
              <a:cs typeface="Arial"/>
              <a:sym typeface="Arial"/>
            </a:endParaRPr>
          </a:p>
        </p:txBody>
      </p:sp>
      <p:sp>
        <p:nvSpPr>
          <p:cNvPr id="224" name="Google Shape;224;p30"/>
          <p:cNvSpPr txBox="1"/>
          <p:nvPr/>
        </p:nvSpPr>
        <p:spPr>
          <a:xfrm>
            <a:off x="8064000" y="1372320"/>
            <a:ext cx="504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17</a:t>
            </a:r>
            <a:endParaRPr b="0" sz="1800" strike="noStrike">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1"/>
          <p:cNvSpPr txBox="1"/>
          <p:nvPr/>
        </p:nvSpPr>
        <p:spPr>
          <a:xfrm>
            <a:off x="1476000" y="720000"/>
            <a:ext cx="59040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Die Steilküste von Sangatte nach Wissant</a:t>
            </a:r>
            <a:endParaRPr b="0" sz="2400" strike="noStrike">
              <a:latin typeface="Arial"/>
              <a:ea typeface="Arial"/>
              <a:cs typeface="Arial"/>
              <a:sym typeface="Arial"/>
            </a:endParaRPr>
          </a:p>
        </p:txBody>
      </p:sp>
      <p:sp>
        <p:nvSpPr>
          <p:cNvPr id="230" name="Google Shape;230;p31"/>
          <p:cNvSpPr txBox="1"/>
          <p:nvPr/>
        </p:nvSpPr>
        <p:spPr>
          <a:xfrm>
            <a:off x="1175400" y="1848600"/>
            <a:ext cx="4757100" cy="288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810"/>
              <a:buFont typeface="Noto Sans Symbols"/>
              <a:buChar char="●"/>
            </a:pPr>
            <a:r>
              <a:rPr b="0" lang="de-DE" sz="1800" strike="noStrike">
                <a:latin typeface="Arial"/>
                <a:ea typeface="Arial"/>
                <a:cs typeface="Arial"/>
                <a:sym typeface="Arial"/>
              </a:rPr>
              <a:t>Von Sangatte am Strand nach Escalles</a:t>
            </a:r>
            <a:endParaRPr b="0" sz="1800" strike="noStrike">
              <a:latin typeface="Arial"/>
              <a:ea typeface="Arial"/>
              <a:cs typeface="Arial"/>
              <a:sym typeface="Arial"/>
            </a:endParaRPr>
          </a:p>
        </p:txBody>
      </p:sp>
      <p:sp>
        <p:nvSpPr>
          <p:cNvPr id="231" name="Google Shape;231;p31"/>
          <p:cNvSpPr txBox="1"/>
          <p:nvPr/>
        </p:nvSpPr>
        <p:spPr>
          <a:xfrm>
            <a:off x="8136000" y="1368000"/>
            <a:ext cx="504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18</a:t>
            </a:r>
            <a:endParaRPr b="0" sz="1800" strike="noStrike">
              <a:latin typeface="Arial"/>
              <a:ea typeface="Arial"/>
              <a:cs typeface="Arial"/>
              <a:sym typeface="Arial"/>
            </a:endParaRPr>
          </a:p>
        </p:txBody>
      </p:sp>
      <p:pic>
        <p:nvPicPr>
          <p:cNvPr id="232" name="Google Shape;232;p31"/>
          <p:cNvPicPr preferRelativeResize="0"/>
          <p:nvPr/>
        </p:nvPicPr>
        <p:blipFill rotWithShape="1">
          <a:blip r:embed="rId3">
            <a:alphaModFix/>
          </a:blip>
          <a:srcRect b="0" l="0" r="0" t="0"/>
          <a:stretch/>
        </p:blipFill>
        <p:spPr>
          <a:xfrm>
            <a:off x="6622200" y="2304000"/>
            <a:ext cx="2737800" cy="2016000"/>
          </a:xfrm>
          <a:prstGeom prst="rect">
            <a:avLst/>
          </a:prstGeom>
          <a:noFill/>
          <a:ln>
            <a:noFill/>
          </a:ln>
        </p:spPr>
      </p:pic>
      <p:pic>
        <p:nvPicPr>
          <p:cNvPr id="233" name="Google Shape;233;p31"/>
          <p:cNvPicPr preferRelativeResize="0"/>
          <p:nvPr/>
        </p:nvPicPr>
        <p:blipFill rotWithShape="1">
          <a:blip r:embed="rId4">
            <a:alphaModFix/>
          </a:blip>
          <a:srcRect b="0" l="0" r="0" t="0"/>
          <a:stretch/>
        </p:blipFill>
        <p:spPr>
          <a:xfrm>
            <a:off x="540000" y="2304000"/>
            <a:ext cx="5688000" cy="4752000"/>
          </a:xfrm>
          <a:prstGeom prst="rect">
            <a:avLst/>
          </a:prstGeom>
          <a:noFill/>
          <a:ln>
            <a:noFill/>
          </a:ln>
        </p:spPr>
      </p:pic>
      <p:sp>
        <p:nvSpPr>
          <p:cNvPr id="234" name="Google Shape;234;p31"/>
          <p:cNvSpPr txBox="1"/>
          <p:nvPr/>
        </p:nvSpPr>
        <p:spPr>
          <a:xfrm>
            <a:off x="6691800" y="1795800"/>
            <a:ext cx="28329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lang="de-DE" sz="1800"/>
              <a:t>Ammoniten Bruchstücke</a:t>
            </a:r>
            <a:endParaRPr b="0" sz="1800" strike="noStrike">
              <a:latin typeface="Arial"/>
              <a:ea typeface="Arial"/>
              <a:cs typeface="Arial"/>
              <a:sym typeface="Arial"/>
            </a:endParaRPr>
          </a:p>
        </p:txBody>
      </p:sp>
      <p:sp>
        <p:nvSpPr>
          <p:cNvPr id="235" name="Google Shape;235;p31"/>
          <p:cNvSpPr txBox="1"/>
          <p:nvPr/>
        </p:nvSpPr>
        <p:spPr>
          <a:xfrm>
            <a:off x="7488000" y="4788000"/>
            <a:ext cx="864000" cy="2901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Seeigel</a:t>
            </a:r>
            <a:endParaRPr b="0" sz="1400" strike="noStrike">
              <a:latin typeface="Arial"/>
              <a:ea typeface="Arial"/>
              <a:cs typeface="Arial"/>
              <a:sym typeface="Arial"/>
            </a:endParaRPr>
          </a:p>
        </p:txBody>
      </p:sp>
      <p:pic>
        <p:nvPicPr>
          <p:cNvPr id="236" name="Google Shape;236;p31"/>
          <p:cNvPicPr preferRelativeResize="0"/>
          <p:nvPr/>
        </p:nvPicPr>
        <p:blipFill rotWithShape="1">
          <a:blip r:embed="rId5">
            <a:alphaModFix/>
          </a:blip>
          <a:srcRect b="0" l="0" r="0" t="0"/>
          <a:stretch/>
        </p:blipFill>
        <p:spPr>
          <a:xfrm>
            <a:off x="6624000" y="5148000"/>
            <a:ext cx="2768040" cy="1379520"/>
          </a:xfrm>
          <a:prstGeom prst="rect">
            <a:avLst/>
          </a:prstGeom>
          <a:noFill/>
          <a:ln>
            <a:noFill/>
          </a:ln>
        </p:spPr>
      </p:pic>
      <p:sp>
        <p:nvSpPr>
          <p:cNvPr id="237" name="Google Shape;237;p31"/>
          <p:cNvSpPr txBox="1"/>
          <p:nvPr/>
        </p:nvSpPr>
        <p:spPr>
          <a:xfrm>
            <a:off x="6732000" y="6732000"/>
            <a:ext cx="2628000" cy="332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700" strike="noStrike">
                <a:latin typeface="Arial"/>
                <a:ea typeface="Arial"/>
                <a:cs typeface="Arial"/>
                <a:sym typeface="Arial"/>
              </a:rPr>
              <a:t> </a:t>
            </a:r>
            <a:r>
              <a:rPr b="0" lang="de-DE" sz="1500" strike="noStrike">
                <a:latin typeface="Arial"/>
                <a:ea typeface="Arial"/>
                <a:cs typeface="Arial"/>
                <a:sym typeface="Arial"/>
              </a:rPr>
              <a:t>Bei Punkt 11 aus der Skizze</a:t>
            </a:r>
            <a:endParaRPr b="0" sz="1500" strike="noStrike">
              <a:latin typeface="Arial"/>
              <a:ea typeface="Arial"/>
              <a:cs typeface="Arial"/>
              <a:sym typeface="Arial"/>
            </a:endParaRPr>
          </a:p>
        </p:txBody>
      </p:sp>
      <p:sp>
        <p:nvSpPr>
          <p:cNvPr id="238" name="Google Shape;238;p31"/>
          <p:cNvSpPr txBox="1"/>
          <p:nvPr/>
        </p:nvSpPr>
        <p:spPr>
          <a:xfrm>
            <a:off x="6696000" y="4392000"/>
            <a:ext cx="2736000" cy="29016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Sind dort am Strand zu finden.</a:t>
            </a:r>
            <a:endParaRPr b="0" sz="1400" strike="noStrike">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2"/>
          <p:cNvSpPr txBox="1"/>
          <p:nvPr/>
        </p:nvSpPr>
        <p:spPr>
          <a:xfrm>
            <a:off x="1037400" y="684000"/>
            <a:ext cx="7390800" cy="57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2000"/>
              <a:t>N</a:t>
            </a:r>
            <a:r>
              <a:rPr b="0" lang="de-DE" sz="2000" strike="noStrike">
                <a:latin typeface="Arial"/>
                <a:ea typeface="Arial"/>
                <a:cs typeface="Arial"/>
                <a:sym typeface="Arial"/>
              </a:rPr>
              <a:t>un geht es weiter und wir erreichen das erste „Schwarze Loch“</a:t>
            </a:r>
            <a:endParaRPr b="0" sz="2000" strike="noStrike">
              <a:latin typeface="Arial"/>
              <a:ea typeface="Arial"/>
              <a:cs typeface="Arial"/>
              <a:sym typeface="Arial"/>
            </a:endParaRPr>
          </a:p>
        </p:txBody>
      </p:sp>
      <p:sp>
        <p:nvSpPr>
          <p:cNvPr id="244" name="Google Shape;244;p32"/>
          <p:cNvSpPr txBox="1"/>
          <p:nvPr/>
        </p:nvSpPr>
        <p:spPr>
          <a:xfrm>
            <a:off x="8136000" y="1368000"/>
            <a:ext cx="504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19</a:t>
            </a:r>
            <a:endParaRPr b="0" sz="1800" strike="noStrike">
              <a:latin typeface="Arial"/>
              <a:ea typeface="Arial"/>
              <a:cs typeface="Arial"/>
              <a:sym typeface="Arial"/>
            </a:endParaRPr>
          </a:p>
        </p:txBody>
      </p:sp>
      <p:pic>
        <p:nvPicPr>
          <p:cNvPr id="245" name="Google Shape;245;p32"/>
          <p:cNvPicPr preferRelativeResize="0"/>
          <p:nvPr/>
        </p:nvPicPr>
        <p:blipFill rotWithShape="1">
          <a:blip r:embed="rId3">
            <a:alphaModFix/>
          </a:blip>
          <a:srcRect b="0" l="0" r="0" t="0"/>
          <a:stretch/>
        </p:blipFill>
        <p:spPr>
          <a:xfrm>
            <a:off x="576000" y="1941480"/>
            <a:ext cx="7058520" cy="5213880"/>
          </a:xfrm>
          <a:prstGeom prst="rect">
            <a:avLst/>
          </a:prstGeom>
          <a:noFill/>
          <a:ln>
            <a:noFill/>
          </a:ln>
        </p:spPr>
      </p:pic>
      <p:sp>
        <p:nvSpPr>
          <p:cNvPr id="246" name="Google Shape;246;p32"/>
          <p:cNvSpPr txBox="1"/>
          <p:nvPr/>
        </p:nvSpPr>
        <p:spPr>
          <a:xfrm>
            <a:off x="913175" y="2100200"/>
            <a:ext cx="6068400" cy="576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Erste Ammoniten lassen sich auf den </a:t>
            </a:r>
            <a:r>
              <a:rPr lang="de-DE" sz="1800"/>
              <a:t>Ton-Mergel Platten</a:t>
            </a:r>
            <a:r>
              <a:rPr b="0" lang="de-DE" sz="1800" strike="noStrike">
                <a:latin typeface="Arial"/>
                <a:ea typeface="Arial"/>
                <a:cs typeface="Arial"/>
                <a:sym typeface="Arial"/>
              </a:rPr>
              <a:t> </a:t>
            </a:r>
            <a:r>
              <a:rPr lang="de-DE" sz="1800"/>
              <a:t>bergen</a:t>
            </a:r>
            <a:endParaRPr b="0" sz="1800" strike="noStrike">
              <a:latin typeface="Arial"/>
              <a:ea typeface="Arial"/>
              <a:cs typeface="Arial"/>
              <a:sym typeface="Arial"/>
            </a:endParaRPr>
          </a:p>
        </p:txBody>
      </p:sp>
      <p:sp>
        <p:nvSpPr>
          <p:cNvPr id="247" name="Google Shape;247;p32"/>
          <p:cNvSpPr txBox="1"/>
          <p:nvPr/>
        </p:nvSpPr>
        <p:spPr>
          <a:xfrm>
            <a:off x="7848000" y="4356000"/>
            <a:ext cx="1728000" cy="3020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500" strike="noStrike">
                <a:latin typeface="Arial"/>
                <a:ea typeface="Arial"/>
                <a:cs typeface="Arial"/>
                <a:sym typeface="Arial"/>
              </a:rPr>
              <a:t>Erste Fundstücke</a:t>
            </a:r>
            <a:endParaRPr b="0" sz="1500" strike="noStrike">
              <a:latin typeface="Arial"/>
              <a:ea typeface="Arial"/>
              <a:cs typeface="Arial"/>
              <a:sym typeface="Arial"/>
            </a:endParaRPr>
          </a:p>
        </p:txBody>
      </p:sp>
      <p:pic>
        <p:nvPicPr>
          <p:cNvPr id="248" name="Google Shape;248;p32"/>
          <p:cNvPicPr preferRelativeResize="0"/>
          <p:nvPr/>
        </p:nvPicPr>
        <p:blipFill rotWithShape="1">
          <a:blip r:embed="rId4">
            <a:alphaModFix/>
          </a:blip>
          <a:srcRect b="0" l="0" r="0" t="0"/>
          <a:stretch/>
        </p:blipFill>
        <p:spPr>
          <a:xfrm>
            <a:off x="7812000" y="1944000"/>
            <a:ext cx="1768680" cy="2356200"/>
          </a:xfrm>
          <a:prstGeom prst="rect">
            <a:avLst/>
          </a:prstGeom>
          <a:noFill/>
          <a:ln>
            <a:noFill/>
          </a:ln>
        </p:spPr>
      </p:pic>
      <p:pic>
        <p:nvPicPr>
          <p:cNvPr id="249" name="Google Shape;249;p32"/>
          <p:cNvPicPr preferRelativeResize="0"/>
          <p:nvPr/>
        </p:nvPicPr>
        <p:blipFill rotWithShape="1">
          <a:blip r:embed="rId5">
            <a:alphaModFix/>
          </a:blip>
          <a:srcRect b="0" l="0" r="0" t="0"/>
          <a:stretch/>
        </p:blipFill>
        <p:spPr>
          <a:xfrm>
            <a:off x="7848000" y="4752000"/>
            <a:ext cx="1728000" cy="2376000"/>
          </a:xfrm>
          <a:prstGeom prst="rect">
            <a:avLst/>
          </a:prstGeom>
          <a:noFill/>
          <a:ln>
            <a:noFill/>
          </a:ln>
        </p:spPr>
      </p:pic>
      <p:sp>
        <p:nvSpPr>
          <p:cNvPr id="250" name="Google Shape;250;p32"/>
          <p:cNvSpPr txBox="1"/>
          <p:nvPr/>
        </p:nvSpPr>
        <p:spPr>
          <a:xfrm>
            <a:off x="1440000" y="4658050"/>
            <a:ext cx="5760000" cy="25548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Im Strandbereich sind Ton- </a:t>
            </a:r>
            <a:r>
              <a:rPr lang="de-DE" sz="1800"/>
              <a:t>Mergel Platten</a:t>
            </a:r>
            <a:r>
              <a:rPr b="0" lang="de-DE" sz="1800" strike="noStrike">
                <a:latin typeface="Arial"/>
                <a:ea typeface="Arial"/>
                <a:cs typeface="Arial"/>
                <a:sym typeface="Arial"/>
              </a:rPr>
              <a:t>, die normalerweise unter der Sandschicht liegen, frei gespült. Die Platten liegen in unterschiedlicher </a:t>
            </a:r>
            <a:r>
              <a:rPr lang="de-DE" sz="1800"/>
              <a:t>W</a:t>
            </a:r>
            <a:r>
              <a:rPr b="0" lang="de-DE" sz="1800" strike="noStrike">
                <a:latin typeface="Arial"/>
                <a:ea typeface="Arial"/>
                <a:cs typeface="Arial"/>
                <a:sym typeface="Arial"/>
              </a:rPr>
              <a:t>eite zwischen Brandung und Klippe. Die ersten Fundorte sollten daher nahe der Brandung sein. Alle Funde sind Momentaufnahmen. Das Bild kann sich über die Jahre ändern, trotzdem ist in den unterschiedlichen Bereichen eine Häufig  von bestimmten Fossilien zu erkennen.</a:t>
            </a:r>
            <a:endParaRPr b="0" sz="1800" strike="noStrike">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 name="Shape 72"/>
        <p:cNvGrpSpPr/>
        <p:nvPr/>
      </p:nvGrpSpPr>
      <p:grpSpPr>
        <a:xfrm>
          <a:off x="0" y="0"/>
          <a:ext cx="0" cy="0"/>
          <a:chOff x="0" y="0"/>
          <a:chExt cx="0" cy="0"/>
        </a:xfrm>
      </p:grpSpPr>
      <p:sp>
        <p:nvSpPr>
          <p:cNvPr id="73" name="Google Shape;73;p15"/>
          <p:cNvSpPr txBox="1"/>
          <p:nvPr/>
        </p:nvSpPr>
        <p:spPr>
          <a:xfrm>
            <a:off x="1728000" y="3708000"/>
            <a:ext cx="7200000" cy="86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t/>
            </a:r>
            <a:endParaRPr b="0" sz="3600" strike="noStrike">
              <a:latin typeface="Arial"/>
              <a:ea typeface="Arial"/>
              <a:cs typeface="Arial"/>
              <a:sym typeface="Arial"/>
            </a:endParaRPr>
          </a:p>
        </p:txBody>
      </p:sp>
      <p:pic>
        <p:nvPicPr>
          <p:cNvPr id="74" name="Google Shape;74;p15"/>
          <p:cNvPicPr preferRelativeResize="0"/>
          <p:nvPr/>
        </p:nvPicPr>
        <p:blipFill rotWithShape="1">
          <a:blip r:embed="rId4">
            <a:alphaModFix/>
          </a:blip>
          <a:srcRect b="0" l="0" r="0" t="0"/>
          <a:stretch/>
        </p:blipFill>
        <p:spPr>
          <a:xfrm>
            <a:off x="594325" y="4572000"/>
            <a:ext cx="8891974" cy="2565000"/>
          </a:xfrm>
          <a:prstGeom prst="rect">
            <a:avLst/>
          </a:prstGeom>
          <a:noFill/>
          <a:ln>
            <a:noFill/>
          </a:ln>
        </p:spPr>
      </p:pic>
      <p:sp>
        <p:nvSpPr>
          <p:cNvPr id="75" name="Google Shape;75;p15"/>
          <p:cNvSpPr txBox="1"/>
          <p:nvPr/>
        </p:nvSpPr>
        <p:spPr>
          <a:xfrm>
            <a:off x="594325" y="4572000"/>
            <a:ext cx="8819700" cy="2234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0" lang="de-DE" sz="3200" strike="noStrike">
                <a:latin typeface="Arial"/>
                <a:ea typeface="Arial"/>
                <a:cs typeface="Arial"/>
                <a:sym typeface="Arial"/>
              </a:rPr>
              <a:t>Referent:       Horst B. Wittmershaus</a:t>
            </a:r>
            <a:endParaRPr b="0" sz="3200" strike="noStrike">
              <a:latin typeface="Arial"/>
              <a:ea typeface="Arial"/>
              <a:cs typeface="Arial"/>
              <a:sym typeface="Arial"/>
            </a:endParaRPr>
          </a:p>
          <a:p>
            <a:pPr indent="0" lvl="0" marL="0" marR="0" rtl="0" algn="ctr">
              <a:spcBef>
                <a:spcPts val="0"/>
              </a:spcBef>
              <a:spcAft>
                <a:spcPts val="0"/>
              </a:spcAft>
              <a:buNone/>
            </a:pPr>
            <a:r>
              <a:rPr b="0" lang="de-DE" sz="3200" strike="noStrike">
                <a:latin typeface="Arial"/>
                <a:ea typeface="Arial"/>
                <a:cs typeface="Arial"/>
                <a:sym typeface="Arial"/>
              </a:rPr>
              <a:t>   Hasbergen</a:t>
            </a:r>
            <a:endParaRPr b="0" sz="3200" strike="noStrike">
              <a:latin typeface="Arial"/>
              <a:ea typeface="Arial"/>
              <a:cs typeface="Arial"/>
              <a:sym typeface="Arial"/>
            </a:endParaRPr>
          </a:p>
          <a:p>
            <a:pPr indent="0" lvl="0" marL="0" marR="0" rtl="0" algn="ctr">
              <a:spcBef>
                <a:spcPts val="0"/>
              </a:spcBef>
              <a:spcAft>
                <a:spcPts val="0"/>
              </a:spcAft>
              <a:buNone/>
            </a:pPr>
            <a:r>
              <a:rPr b="0" lang="de-DE" sz="3200" strike="noStrike">
                <a:latin typeface="Arial"/>
                <a:ea typeface="Arial"/>
                <a:cs typeface="Arial"/>
                <a:sym typeface="Arial"/>
              </a:rPr>
              <a:t>Eine Präsentation der Münsteraner </a:t>
            </a:r>
            <a:r>
              <a:rPr lang="de-DE" sz="3200"/>
              <a:t>IGPM</a:t>
            </a:r>
            <a:endParaRPr b="0" sz="3200" strike="noStrike">
              <a:latin typeface="Arial"/>
              <a:ea typeface="Arial"/>
              <a:cs typeface="Arial"/>
              <a:sym typeface="Arial"/>
            </a:endParaRPr>
          </a:p>
          <a:p>
            <a:pPr indent="0" lvl="0" marL="0" marR="0" rtl="0" algn="ctr">
              <a:spcBef>
                <a:spcPts val="0"/>
              </a:spcBef>
              <a:spcAft>
                <a:spcPts val="0"/>
              </a:spcAft>
              <a:buNone/>
            </a:pPr>
            <a:r>
              <a:rPr b="0" lang="de-DE" sz="3200" strike="noStrike">
                <a:latin typeface="Arial"/>
                <a:ea typeface="Arial"/>
                <a:cs typeface="Arial"/>
                <a:sym typeface="Arial"/>
              </a:rPr>
              <a:t>  März 2024</a:t>
            </a:r>
            <a:endParaRPr b="0" sz="3200" strike="noStrike">
              <a:latin typeface="Arial"/>
              <a:ea typeface="Arial"/>
              <a:cs typeface="Arial"/>
              <a:sym typeface="Arial"/>
            </a:endParaRPr>
          </a:p>
        </p:txBody>
      </p:sp>
      <p:sp>
        <p:nvSpPr>
          <p:cNvPr id="76" name="Google Shape;76;p15"/>
          <p:cNvSpPr txBox="1"/>
          <p:nvPr/>
        </p:nvSpPr>
        <p:spPr>
          <a:xfrm>
            <a:off x="8136000" y="1381680"/>
            <a:ext cx="360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2</a:t>
            </a:r>
            <a:endParaRPr b="0" sz="1800" strike="noStrike">
              <a:latin typeface="Arial"/>
              <a:ea typeface="Arial"/>
              <a:cs typeface="Arial"/>
              <a:sym typeface="Arial"/>
            </a:endParaRPr>
          </a:p>
        </p:txBody>
      </p:sp>
      <p:pic>
        <p:nvPicPr>
          <p:cNvPr id="77" name="Google Shape;77;p15"/>
          <p:cNvPicPr preferRelativeResize="0"/>
          <p:nvPr/>
        </p:nvPicPr>
        <p:blipFill rotWithShape="1">
          <a:blip r:embed="rId5">
            <a:alphaModFix/>
          </a:blip>
          <a:srcRect b="0" l="0" r="0" t="0"/>
          <a:stretch/>
        </p:blipFill>
        <p:spPr>
          <a:xfrm>
            <a:off x="594325" y="1921675"/>
            <a:ext cx="8891974" cy="2725100"/>
          </a:xfrm>
          <a:prstGeom prst="rect">
            <a:avLst/>
          </a:prstGeom>
          <a:noFill/>
          <a:ln>
            <a:noFill/>
          </a:ln>
        </p:spPr>
      </p:pic>
      <p:sp>
        <p:nvSpPr>
          <p:cNvPr id="78" name="Google Shape;78;p15"/>
          <p:cNvSpPr txBox="1"/>
          <p:nvPr/>
        </p:nvSpPr>
        <p:spPr>
          <a:xfrm>
            <a:off x="900000" y="3636000"/>
            <a:ext cx="8172000" cy="864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5400" strike="noStrike">
                <a:solidFill>
                  <a:srgbClr val="FFFF38"/>
                </a:solidFill>
                <a:latin typeface="Arial"/>
                <a:ea typeface="Arial"/>
                <a:cs typeface="Arial"/>
                <a:sym typeface="Arial"/>
              </a:rPr>
              <a:t>In der Kreide von Wissant</a:t>
            </a:r>
            <a:endParaRPr b="0" sz="5400" strike="noStrike">
              <a:latin typeface="Arial"/>
              <a:ea typeface="Arial"/>
              <a:cs typeface="Arial"/>
              <a:sym typeface="Arial"/>
            </a:endParaRPr>
          </a:p>
        </p:txBody>
      </p:sp>
      <p:sp>
        <p:nvSpPr>
          <p:cNvPr id="79" name="Google Shape;79;p15"/>
          <p:cNvSpPr txBox="1"/>
          <p:nvPr/>
        </p:nvSpPr>
        <p:spPr>
          <a:xfrm>
            <a:off x="576000" y="756000"/>
            <a:ext cx="8280000" cy="432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2400" strike="noStrike">
                <a:latin typeface="Arial"/>
                <a:ea typeface="Arial"/>
                <a:cs typeface="Arial"/>
                <a:sym typeface="Arial"/>
              </a:rPr>
              <a:t>Blick auf den Strand und den englischen Kanal bei Escalles</a:t>
            </a:r>
            <a:endParaRPr b="0" sz="2400" strike="noStrike">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3"/>
          <p:cNvSpPr txBox="1"/>
          <p:nvPr/>
        </p:nvSpPr>
        <p:spPr>
          <a:xfrm>
            <a:off x="1907713" y="790675"/>
            <a:ext cx="6265200" cy="43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Fundstellen am Strand nahe der Wasserkante</a:t>
            </a:r>
            <a:endParaRPr b="0" sz="2400" strike="noStrike">
              <a:latin typeface="Arial"/>
              <a:ea typeface="Arial"/>
              <a:cs typeface="Arial"/>
              <a:sym typeface="Arial"/>
            </a:endParaRPr>
          </a:p>
        </p:txBody>
      </p:sp>
      <p:sp>
        <p:nvSpPr>
          <p:cNvPr id="256" name="Google Shape;256;p33"/>
          <p:cNvSpPr txBox="1"/>
          <p:nvPr/>
        </p:nvSpPr>
        <p:spPr>
          <a:xfrm>
            <a:off x="2628000" y="1656000"/>
            <a:ext cx="4191900" cy="360000"/>
          </a:xfrm>
          <a:prstGeom prst="rect">
            <a:avLst/>
          </a:prstGeom>
          <a:noFill/>
          <a:ln>
            <a:noFill/>
          </a:ln>
        </p:spPr>
        <p:txBody>
          <a:bodyPr anchorCtr="0" anchor="t" bIns="0" lIns="0" spcFirstLastPara="1" rIns="0" wrap="square" tIns="0">
            <a:normAutofit fontScale="85000"/>
          </a:bodyPr>
          <a:lstStyle/>
          <a:p>
            <a:pPr indent="-314570" lvl="0" marL="432000" marR="0" rtl="0" algn="l">
              <a:spcBef>
                <a:spcPts val="0"/>
              </a:spcBef>
              <a:spcAft>
                <a:spcPts val="0"/>
              </a:spcAft>
              <a:buClr>
                <a:srgbClr val="99CC66"/>
              </a:buClr>
              <a:buSzPct val="45000"/>
              <a:buFont typeface="Noto Sans Symbols"/>
              <a:buChar char="●"/>
            </a:pPr>
            <a:r>
              <a:rPr b="0" lang="de-DE" sz="2200" strike="noStrike">
                <a:latin typeface="Arial"/>
                <a:ea typeface="Arial"/>
                <a:cs typeface="Arial"/>
                <a:sym typeface="Arial"/>
              </a:rPr>
              <a:t>Frei gespülte Ton- </a:t>
            </a:r>
            <a:r>
              <a:rPr lang="de-DE" sz="2200"/>
              <a:t>Mergel Platten</a:t>
            </a:r>
            <a:endParaRPr b="0" sz="2200" strike="noStrike">
              <a:latin typeface="Arial"/>
              <a:ea typeface="Arial"/>
              <a:cs typeface="Arial"/>
              <a:sym typeface="Arial"/>
            </a:endParaRPr>
          </a:p>
        </p:txBody>
      </p:sp>
      <p:pic>
        <p:nvPicPr>
          <p:cNvPr id="257" name="Google Shape;257;p33"/>
          <p:cNvPicPr preferRelativeResize="0"/>
          <p:nvPr/>
        </p:nvPicPr>
        <p:blipFill rotWithShape="1">
          <a:blip r:embed="rId3">
            <a:alphaModFix/>
          </a:blip>
          <a:srcRect b="0" l="0" r="0" t="0"/>
          <a:stretch/>
        </p:blipFill>
        <p:spPr>
          <a:xfrm>
            <a:off x="604440" y="2304000"/>
            <a:ext cx="6566040" cy="4680000"/>
          </a:xfrm>
          <a:prstGeom prst="rect">
            <a:avLst/>
          </a:prstGeom>
          <a:noFill/>
          <a:ln>
            <a:noFill/>
          </a:ln>
        </p:spPr>
      </p:pic>
      <p:sp>
        <p:nvSpPr>
          <p:cNvPr id="258" name="Google Shape;258;p33"/>
          <p:cNvSpPr txBox="1"/>
          <p:nvPr/>
        </p:nvSpPr>
        <p:spPr>
          <a:xfrm>
            <a:off x="8136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20</a:t>
            </a:r>
            <a:endParaRPr b="0" sz="1800" strike="noStrike">
              <a:latin typeface="Arial"/>
              <a:ea typeface="Arial"/>
              <a:cs typeface="Arial"/>
              <a:sym typeface="Arial"/>
            </a:endParaRPr>
          </a:p>
        </p:txBody>
      </p:sp>
      <p:pic>
        <p:nvPicPr>
          <p:cNvPr id="259" name="Google Shape;259;p33"/>
          <p:cNvPicPr preferRelativeResize="0"/>
          <p:nvPr/>
        </p:nvPicPr>
        <p:blipFill rotWithShape="1">
          <a:blip r:embed="rId4">
            <a:alphaModFix/>
          </a:blip>
          <a:srcRect b="0" l="0" r="0" t="0"/>
          <a:stretch/>
        </p:blipFill>
        <p:spPr>
          <a:xfrm>
            <a:off x="7380000" y="2304000"/>
            <a:ext cx="2232000" cy="2016000"/>
          </a:xfrm>
          <a:prstGeom prst="rect">
            <a:avLst/>
          </a:prstGeom>
          <a:noFill/>
          <a:ln>
            <a:noFill/>
          </a:ln>
        </p:spPr>
      </p:pic>
      <p:pic>
        <p:nvPicPr>
          <p:cNvPr id="260" name="Google Shape;260;p33"/>
          <p:cNvPicPr preferRelativeResize="0"/>
          <p:nvPr/>
        </p:nvPicPr>
        <p:blipFill rotWithShape="1">
          <a:blip r:embed="rId5">
            <a:alphaModFix/>
          </a:blip>
          <a:srcRect b="0" l="0" r="0" t="0"/>
          <a:stretch/>
        </p:blipFill>
        <p:spPr>
          <a:xfrm>
            <a:off x="7416000" y="4824000"/>
            <a:ext cx="2196000" cy="2124000"/>
          </a:xfrm>
          <a:prstGeom prst="rect">
            <a:avLst/>
          </a:prstGeom>
          <a:noFill/>
          <a:ln>
            <a:noFill/>
          </a:ln>
        </p:spPr>
      </p:pic>
      <p:sp>
        <p:nvSpPr>
          <p:cNvPr id="261" name="Google Shape;261;p33"/>
          <p:cNvSpPr txBox="1"/>
          <p:nvPr/>
        </p:nvSpPr>
        <p:spPr>
          <a:xfrm>
            <a:off x="7640400" y="4464000"/>
            <a:ext cx="1909500" cy="2901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lang="de-DE"/>
              <a:t>Ein häufiger Vertreter</a:t>
            </a:r>
            <a:endParaRPr b="0" sz="1400" strike="noStrike">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4"/>
          <p:cNvSpPr txBox="1"/>
          <p:nvPr/>
        </p:nvSpPr>
        <p:spPr>
          <a:xfrm>
            <a:off x="1142475" y="720000"/>
            <a:ext cx="58161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200" strike="noStrike">
                <a:latin typeface="Arial"/>
                <a:ea typeface="Arial"/>
                <a:cs typeface="Arial"/>
                <a:sym typeface="Arial"/>
              </a:rPr>
              <a:t>Ammonitenfunde von den Ton-</a:t>
            </a:r>
            <a:r>
              <a:rPr lang="de-DE" sz="2200"/>
              <a:t>Mergel Platten</a:t>
            </a:r>
            <a:endParaRPr b="0" sz="2200" strike="noStrike">
              <a:latin typeface="Arial"/>
              <a:ea typeface="Arial"/>
              <a:cs typeface="Arial"/>
              <a:sym typeface="Arial"/>
            </a:endParaRPr>
          </a:p>
        </p:txBody>
      </p:sp>
      <p:sp>
        <p:nvSpPr>
          <p:cNvPr id="267" name="Google Shape;267;p34"/>
          <p:cNvSpPr txBox="1"/>
          <p:nvPr/>
        </p:nvSpPr>
        <p:spPr>
          <a:xfrm>
            <a:off x="432000" y="1512000"/>
            <a:ext cx="6912000" cy="504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720"/>
              <a:buFont typeface="Noto Sans Symbols"/>
              <a:buChar char="●"/>
            </a:pPr>
            <a:r>
              <a:rPr b="0" lang="de-DE" sz="1600" strike="noStrike">
                <a:latin typeface="Arial"/>
                <a:ea typeface="Arial"/>
                <a:cs typeface="Arial"/>
                <a:sym typeface="Arial"/>
              </a:rPr>
              <a:t>Gesammelte Ammoniten bzw. Bruchstücke. Die kleinsten Stücke sind deutlich unter 1  Zentimeter und stellen damit sehr kleine Vertreter da.</a:t>
            </a:r>
            <a:endParaRPr b="0" sz="1600" strike="noStrike">
              <a:latin typeface="Arial"/>
              <a:ea typeface="Arial"/>
              <a:cs typeface="Arial"/>
              <a:sym typeface="Arial"/>
            </a:endParaRPr>
          </a:p>
        </p:txBody>
      </p:sp>
      <p:pic>
        <p:nvPicPr>
          <p:cNvPr id="268" name="Google Shape;268;p34"/>
          <p:cNvPicPr preferRelativeResize="0"/>
          <p:nvPr/>
        </p:nvPicPr>
        <p:blipFill rotWithShape="1">
          <a:blip r:embed="rId3">
            <a:alphaModFix/>
          </a:blip>
          <a:srcRect b="0" l="0" r="0" t="0"/>
          <a:stretch/>
        </p:blipFill>
        <p:spPr>
          <a:xfrm>
            <a:off x="864000" y="2304000"/>
            <a:ext cx="6192000" cy="4736160"/>
          </a:xfrm>
          <a:prstGeom prst="rect">
            <a:avLst/>
          </a:prstGeom>
          <a:noFill/>
          <a:ln>
            <a:noFill/>
          </a:ln>
        </p:spPr>
      </p:pic>
      <p:pic>
        <p:nvPicPr>
          <p:cNvPr id="269" name="Google Shape;269;p34"/>
          <p:cNvPicPr preferRelativeResize="0"/>
          <p:nvPr/>
        </p:nvPicPr>
        <p:blipFill rotWithShape="1">
          <a:blip r:embed="rId4">
            <a:alphaModFix/>
          </a:blip>
          <a:srcRect b="0" l="0" r="0" t="0"/>
          <a:stretch/>
        </p:blipFill>
        <p:spPr>
          <a:xfrm>
            <a:off x="7452000" y="2308680"/>
            <a:ext cx="2064600" cy="1867320"/>
          </a:xfrm>
          <a:prstGeom prst="rect">
            <a:avLst/>
          </a:prstGeom>
          <a:noFill/>
          <a:ln>
            <a:noFill/>
          </a:ln>
        </p:spPr>
      </p:pic>
      <p:pic>
        <p:nvPicPr>
          <p:cNvPr id="270" name="Google Shape;270;p34"/>
          <p:cNvPicPr preferRelativeResize="0"/>
          <p:nvPr/>
        </p:nvPicPr>
        <p:blipFill rotWithShape="1">
          <a:blip r:embed="rId5">
            <a:alphaModFix/>
          </a:blip>
          <a:srcRect b="0" l="0" r="0" t="0"/>
          <a:stretch/>
        </p:blipFill>
        <p:spPr>
          <a:xfrm>
            <a:off x="7416000" y="4955760"/>
            <a:ext cx="2088000" cy="2028240"/>
          </a:xfrm>
          <a:prstGeom prst="rect">
            <a:avLst/>
          </a:prstGeom>
          <a:noFill/>
          <a:ln>
            <a:noFill/>
          </a:ln>
        </p:spPr>
      </p:pic>
      <p:sp>
        <p:nvSpPr>
          <p:cNvPr id="271" name="Google Shape;271;p34"/>
          <p:cNvSpPr txBox="1"/>
          <p:nvPr/>
        </p:nvSpPr>
        <p:spPr>
          <a:xfrm>
            <a:off x="7560000" y="4392000"/>
            <a:ext cx="1944000" cy="432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Detailaufnahmen</a:t>
            </a:r>
            <a:endParaRPr b="0" sz="1800" strike="noStrike">
              <a:latin typeface="Arial"/>
              <a:ea typeface="Arial"/>
              <a:cs typeface="Arial"/>
              <a:sym typeface="Arial"/>
            </a:endParaRPr>
          </a:p>
        </p:txBody>
      </p:sp>
      <p:sp>
        <p:nvSpPr>
          <p:cNvPr id="272" name="Google Shape;272;p34"/>
          <p:cNvSpPr txBox="1"/>
          <p:nvPr/>
        </p:nvSpPr>
        <p:spPr>
          <a:xfrm>
            <a:off x="8136000" y="1368000"/>
            <a:ext cx="576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21</a:t>
            </a:r>
            <a:endParaRPr b="0" sz="1800" strike="noStrike">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35"/>
          <p:cNvSpPr txBox="1"/>
          <p:nvPr/>
        </p:nvSpPr>
        <p:spPr>
          <a:xfrm>
            <a:off x="1388100" y="684000"/>
            <a:ext cx="5430000" cy="57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200" strike="noStrike">
                <a:latin typeface="Arial"/>
                <a:ea typeface="Arial"/>
                <a:cs typeface="Arial"/>
                <a:sym typeface="Arial"/>
              </a:rPr>
              <a:t>Erlebnisse am Strand mit besonderen Reiz</a:t>
            </a:r>
            <a:endParaRPr b="0" sz="2200" strike="noStrike">
              <a:latin typeface="Arial"/>
              <a:ea typeface="Arial"/>
              <a:cs typeface="Arial"/>
              <a:sym typeface="Arial"/>
            </a:endParaRPr>
          </a:p>
        </p:txBody>
      </p:sp>
      <p:sp>
        <p:nvSpPr>
          <p:cNvPr id="278" name="Google Shape;278;p35"/>
          <p:cNvSpPr txBox="1"/>
          <p:nvPr/>
        </p:nvSpPr>
        <p:spPr>
          <a:xfrm>
            <a:off x="468000" y="1512000"/>
            <a:ext cx="7137900" cy="360000"/>
          </a:xfrm>
          <a:prstGeom prst="rect">
            <a:avLst/>
          </a:prstGeom>
          <a:noFill/>
          <a:ln>
            <a:noFill/>
          </a:ln>
        </p:spPr>
        <p:txBody>
          <a:bodyPr anchorCtr="0" anchor="t" bIns="0" lIns="0" spcFirstLastPara="1" rIns="0" wrap="square" tIns="0">
            <a:normAutofit fontScale="92500"/>
          </a:bodyPr>
          <a:lstStyle/>
          <a:p>
            <a:pPr indent="-319713" lvl="0" marL="432000" marR="0" rtl="0" algn="l">
              <a:spcBef>
                <a:spcPts val="0"/>
              </a:spcBef>
              <a:spcAft>
                <a:spcPts val="0"/>
              </a:spcAft>
              <a:buClr>
                <a:srgbClr val="99CC66"/>
              </a:buClr>
              <a:buSzPct val="45000"/>
              <a:buFont typeface="Noto Sans Symbols"/>
              <a:buChar char="●"/>
            </a:pPr>
            <a:r>
              <a:rPr b="0" lang="de-DE" sz="2000" strike="noStrike">
                <a:latin typeface="Arial"/>
                <a:ea typeface="Arial"/>
                <a:cs typeface="Arial"/>
                <a:sym typeface="Arial"/>
              </a:rPr>
              <a:t>Glück braucht man aber schon um so einen Fund zu machen!</a:t>
            </a:r>
            <a:endParaRPr b="0" sz="2000" strike="noStrike">
              <a:latin typeface="Arial"/>
              <a:ea typeface="Arial"/>
              <a:cs typeface="Arial"/>
              <a:sym typeface="Arial"/>
            </a:endParaRPr>
          </a:p>
        </p:txBody>
      </p:sp>
      <p:pic>
        <p:nvPicPr>
          <p:cNvPr id="279" name="Google Shape;279;p35"/>
          <p:cNvPicPr preferRelativeResize="0"/>
          <p:nvPr/>
        </p:nvPicPr>
        <p:blipFill rotWithShape="1">
          <a:blip r:embed="rId3">
            <a:alphaModFix/>
          </a:blip>
          <a:srcRect b="0" l="0" r="0" t="0"/>
          <a:stretch/>
        </p:blipFill>
        <p:spPr>
          <a:xfrm>
            <a:off x="1007640" y="2000160"/>
            <a:ext cx="6120360" cy="5030280"/>
          </a:xfrm>
          <a:prstGeom prst="rect">
            <a:avLst/>
          </a:prstGeom>
          <a:noFill/>
          <a:ln>
            <a:noFill/>
          </a:ln>
        </p:spPr>
      </p:pic>
      <p:pic>
        <p:nvPicPr>
          <p:cNvPr id="280" name="Google Shape;280;p35"/>
          <p:cNvPicPr preferRelativeResize="0"/>
          <p:nvPr/>
        </p:nvPicPr>
        <p:blipFill rotWithShape="1">
          <a:blip r:embed="rId4">
            <a:alphaModFix/>
          </a:blip>
          <a:srcRect b="0" l="0" r="0" t="0"/>
          <a:stretch/>
        </p:blipFill>
        <p:spPr>
          <a:xfrm>
            <a:off x="7416000" y="1980000"/>
            <a:ext cx="2016000" cy="3636000"/>
          </a:xfrm>
          <a:prstGeom prst="rect">
            <a:avLst/>
          </a:prstGeom>
          <a:noFill/>
          <a:ln>
            <a:noFill/>
          </a:ln>
        </p:spPr>
      </p:pic>
      <p:sp>
        <p:nvSpPr>
          <p:cNvPr id="281" name="Google Shape;281;p35"/>
          <p:cNvSpPr txBox="1"/>
          <p:nvPr/>
        </p:nvSpPr>
        <p:spPr>
          <a:xfrm>
            <a:off x="7560750" y="6060525"/>
            <a:ext cx="1878900" cy="6321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lang="de-DE"/>
              <a:t>Die </a:t>
            </a:r>
            <a:r>
              <a:rPr b="0" lang="de-DE" sz="1400" strike="noStrike">
                <a:latin typeface="Arial"/>
                <a:ea typeface="Arial"/>
                <a:cs typeface="Arial"/>
                <a:sym typeface="Arial"/>
              </a:rPr>
              <a:t>Suche ist Konzentration pur.</a:t>
            </a:r>
            <a:endParaRPr b="0" sz="1400" strike="noStrike">
              <a:latin typeface="Arial"/>
              <a:ea typeface="Arial"/>
              <a:cs typeface="Arial"/>
              <a:sym typeface="Arial"/>
            </a:endParaRPr>
          </a:p>
        </p:txBody>
      </p:sp>
      <p:sp>
        <p:nvSpPr>
          <p:cNvPr id="282" name="Google Shape;282;p35"/>
          <p:cNvSpPr txBox="1"/>
          <p:nvPr/>
        </p:nvSpPr>
        <p:spPr>
          <a:xfrm>
            <a:off x="8100000" y="1368000"/>
            <a:ext cx="576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22</a:t>
            </a:r>
            <a:endParaRPr b="0" sz="1800" strike="noStrike">
              <a:latin typeface="Arial"/>
              <a:ea typeface="Arial"/>
              <a:cs typeface="Arial"/>
              <a:sym typeface="Arial"/>
            </a:endParaRPr>
          </a:p>
        </p:txBody>
      </p:sp>
      <p:sp>
        <p:nvSpPr>
          <p:cNvPr id="283" name="Google Shape;283;p35"/>
          <p:cNvSpPr txBox="1"/>
          <p:nvPr/>
        </p:nvSpPr>
        <p:spPr>
          <a:xfrm>
            <a:off x="6382775" y="6325425"/>
            <a:ext cx="693600" cy="3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cm</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6"/>
          <p:cNvSpPr txBox="1"/>
          <p:nvPr/>
        </p:nvSpPr>
        <p:spPr>
          <a:xfrm>
            <a:off x="707700" y="767575"/>
            <a:ext cx="7860300" cy="43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Bunte Spiegelungen auf den Ammoniten durch Perlmutt</a:t>
            </a:r>
            <a:endParaRPr b="0" sz="2400" strike="noStrike">
              <a:latin typeface="Arial"/>
              <a:ea typeface="Arial"/>
              <a:cs typeface="Arial"/>
              <a:sym typeface="Arial"/>
            </a:endParaRPr>
          </a:p>
        </p:txBody>
      </p:sp>
      <p:sp>
        <p:nvSpPr>
          <p:cNvPr id="289" name="Google Shape;289;p36"/>
          <p:cNvSpPr txBox="1"/>
          <p:nvPr/>
        </p:nvSpPr>
        <p:spPr>
          <a:xfrm>
            <a:off x="8064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23</a:t>
            </a:r>
            <a:endParaRPr b="0" sz="1800" strike="noStrike">
              <a:latin typeface="Arial"/>
              <a:ea typeface="Arial"/>
              <a:cs typeface="Arial"/>
              <a:sym typeface="Arial"/>
            </a:endParaRPr>
          </a:p>
        </p:txBody>
      </p:sp>
      <p:pic>
        <p:nvPicPr>
          <p:cNvPr id="290" name="Google Shape;290;p36"/>
          <p:cNvPicPr preferRelativeResize="0"/>
          <p:nvPr/>
        </p:nvPicPr>
        <p:blipFill rotWithShape="1">
          <a:blip r:embed="rId3">
            <a:alphaModFix/>
          </a:blip>
          <a:srcRect b="0" l="0" r="0" t="0"/>
          <a:stretch/>
        </p:blipFill>
        <p:spPr>
          <a:xfrm>
            <a:off x="540000" y="2340000"/>
            <a:ext cx="7094520" cy="4150800"/>
          </a:xfrm>
          <a:prstGeom prst="rect">
            <a:avLst/>
          </a:prstGeom>
          <a:noFill/>
          <a:ln>
            <a:noFill/>
          </a:ln>
        </p:spPr>
      </p:pic>
      <p:sp>
        <p:nvSpPr>
          <p:cNvPr id="291" name="Google Shape;291;p36"/>
          <p:cNvSpPr txBox="1"/>
          <p:nvPr/>
        </p:nvSpPr>
        <p:spPr>
          <a:xfrm>
            <a:off x="1514625" y="1694475"/>
            <a:ext cx="5282100" cy="396000"/>
          </a:xfrm>
          <a:prstGeom prst="rect">
            <a:avLst/>
          </a:prstGeom>
          <a:noFill/>
          <a:ln>
            <a:noFill/>
          </a:ln>
        </p:spPr>
        <p:txBody>
          <a:bodyPr anchorCtr="0" anchor="t" bIns="45000" lIns="90000" spcFirstLastPara="1" rIns="90000" wrap="square" tIns="45000">
            <a:normAutofit fontScale="92500"/>
          </a:bodyPr>
          <a:lstStyle/>
          <a:p>
            <a:pPr indent="0" lvl="0" marL="0" rtl="0" algn="l">
              <a:spcBef>
                <a:spcPts val="1200"/>
              </a:spcBef>
              <a:spcAft>
                <a:spcPts val="0"/>
              </a:spcAft>
              <a:buSzPct val="61111"/>
              <a:buNone/>
            </a:pPr>
            <a:r>
              <a:rPr lang="de-DE" sz="1800">
                <a:solidFill>
                  <a:schemeClr val="dk1"/>
                </a:solidFill>
              </a:rPr>
              <a:t>Besseres Sonnenlicht würde das Funkeln verstärken</a:t>
            </a:r>
            <a:endParaRPr sz="1500"/>
          </a:p>
        </p:txBody>
      </p:sp>
      <p:sp>
        <p:nvSpPr>
          <p:cNvPr id="292" name="Google Shape;292;p36"/>
          <p:cNvSpPr txBox="1"/>
          <p:nvPr/>
        </p:nvSpPr>
        <p:spPr>
          <a:xfrm>
            <a:off x="3271225" y="6058800"/>
            <a:ext cx="30054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Jeweils ca. 2, 5 cm </a:t>
            </a:r>
            <a:r>
              <a:rPr lang="de-DE" sz="1800">
                <a:solidFill>
                  <a:schemeClr val="dk1"/>
                </a:solidFill>
              </a:rPr>
              <a:t>ø</a:t>
            </a:r>
            <a:r>
              <a:rPr lang="de-DE" sz="1800"/>
              <a:t> </a:t>
            </a:r>
            <a:r>
              <a:rPr b="0" lang="de-DE" sz="1800" strike="noStrike">
                <a:latin typeface="Arial"/>
                <a:ea typeface="Arial"/>
                <a:cs typeface="Arial"/>
                <a:sym typeface="Arial"/>
              </a:rPr>
              <a:t>groß</a:t>
            </a:r>
            <a:endParaRPr b="0" sz="1800" strike="noStrike">
              <a:latin typeface="Arial"/>
              <a:ea typeface="Arial"/>
              <a:cs typeface="Arial"/>
              <a:sym typeface="Arial"/>
            </a:endParaRPr>
          </a:p>
        </p:txBody>
      </p:sp>
      <p:pic>
        <p:nvPicPr>
          <p:cNvPr id="293" name="Google Shape;293;p36"/>
          <p:cNvPicPr preferRelativeResize="0"/>
          <p:nvPr/>
        </p:nvPicPr>
        <p:blipFill rotWithShape="1">
          <a:blip r:embed="rId4">
            <a:alphaModFix/>
          </a:blip>
          <a:srcRect b="0" l="0" r="0" t="0"/>
          <a:stretch/>
        </p:blipFill>
        <p:spPr>
          <a:xfrm>
            <a:off x="7776000" y="2340000"/>
            <a:ext cx="1800000" cy="2228400"/>
          </a:xfrm>
          <a:prstGeom prst="rect">
            <a:avLst/>
          </a:prstGeom>
          <a:noFill/>
          <a:ln>
            <a:noFill/>
          </a:ln>
        </p:spPr>
      </p:pic>
      <p:sp>
        <p:nvSpPr>
          <p:cNvPr id="294" name="Google Shape;294;p36"/>
          <p:cNvSpPr txBox="1"/>
          <p:nvPr/>
        </p:nvSpPr>
        <p:spPr>
          <a:xfrm>
            <a:off x="7776000" y="4824000"/>
            <a:ext cx="1800000" cy="1872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000" strike="noStrike">
                <a:latin typeface="Arial"/>
                <a:ea typeface="Arial"/>
                <a:cs typeface="Arial"/>
                <a:sym typeface="Arial"/>
              </a:rPr>
              <a:t>Die innerste Schalenschicht (Hypostracum) schalenbildender Mollusken wird als Perlmutt (Perlmutter) bezeichnet. Das Biomineral Perlmutt ist ein Verbundmaterial aus Calciumcarbonat und organischem Material. Die Kristalle sind amorph angeordnet. </a:t>
            </a:r>
            <a:endParaRPr b="0" sz="1200" strike="noStrike">
              <a:latin typeface="Arial"/>
              <a:ea typeface="Arial"/>
              <a:cs typeface="Arial"/>
              <a:sym typeface="Arial"/>
            </a:endParaRPr>
          </a:p>
        </p:txBody>
      </p:sp>
      <p:sp>
        <p:nvSpPr>
          <p:cNvPr id="295" name="Google Shape;295;p36"/>
          <p:cNvSpPr txBox="1"/>
          <p:nvPr/>
        </p:nvSpPr>
        <p:spPr>
          <a:xfrm>
            <a:off x="8064000" y="4141200"/>
            <a:ext cx="1356600" cy="3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ca. 4 cm </a:t>
            </a:r>
            <a:r>
              <a:rPr lang="de-DE" sz="1800">
                <a:solidFill>
                  <a:schemeClr val="dk1"/>
                </a:solidFill>
              </a:rPr>
              <a:t>ø</a:t>
            </a:r>
            <a:endParaRPr sz="1800">
              <a:solidFill>
                <a:schemeClr val="dk1"/>
              </a:solidFill>
            </a:endParaRPr>
          </a:p>
          <a:p>
            <a:pPr indent="0" lvl="0" marL="0" rtl="0" algn="l">
              <a:spcBef>
                <a:spcPts val="0"/>
              </a:spcBef>
              <a:spcAft>
                <a:spcPts val="0"/>
              </a:spcAft>
              <a:buNone/>
            </a:pPr>
            <a:r>
              <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37"/>
          <p:cNvSpPr txBox="1"/>
          <p:nvPr/>
        </p:nvSpPr>
        <p:spPr>
          <a:xfrm>
            <a:off x="450800" y="760675"/>
            <a:ext cx="8542200" cy="427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1800"/>
              <a:t>Ammoniten Bergung</a:t>
            </a:r>
            <a:r>
              <a:rPr b="0" lang="de-DE" sz="1800" strike="noStrike">
                <a:latin typeface="Arial"/>
                <a:ea typeface="Arial"/>
                <a:cs typeface="Arial"/>
                <a:sym typeface="Arial"/>
              </a:rPr>
              <a:t> in den Ton-</a:t>
            </a:r>
            <a:r>
              <a:rPr lang="de-DE" sz="1800"/>
              <a:t>Mergel Platten</a:t>
            </a:r>
            <a:r>
              <a:rPr b="0" lang="de-DE" sz="1800" strike="noStrike">
                <a:latin typeface="Arial"/>
                <a:ea typeface="Arial"/>
                <a:cs typeface="Arial"/>
                <a:sym typeface="Arial"/>
              </a:rPr>
              <a:t> und der Kampf gegen das Wasser</a:t>
            </a:r>
            <a:endParaRPr b="0" sz="1800" strike="noStrike">
              <a:latin typeface="Arial"/>
              <a:ea typeface="Arial"/>
              <a:cs typeface="Arial"/>
              <a:sym typeface="Arial"/>
            </a:endParaRPr>
          </a:p>
        </p:txBody>
      </p:sp>
      <p:sp>
        <p:nvSpPr>
          <p:cNvPr id="301" name="Google Shape;301;p37"/>
          <p:cNvSpPr txBox="1"/>
          <p:nvPr/>
        </p:nvSpPr>
        <p:spPr>
          <a:xfrm>
            <a:off x="635750" y="1776600"/>
            <a:ext cx="6484800" cy="427200"/>
          </a:xfrm>
          <a:prstGeom prst="rect">
            <a:avLst/>
          </a:prstGeom>
          <a:noFill/>
          <a:ln>
            <a:noFill/>
          </a:ln>
        </p:spPr>
        <p:txBody>
          <a:bodyPr anchorCtr="0" anchor="t" bIns="0" lIns="0" spcFirstLastPara="1" rIns="0" wrap="square" tIns="0">
            <a:normAutofit fontScale="77500"/>
          </a:bodyPr>
          <a:lstStyle/>
          <a:p>
            <a:pPr indent="-307283" lvl="0" marL="432000" marR="0" rtl="0" algn="l">
              <a:spcBef>
                <a:spcPts val="0"/>
              </a:spcBef>
              <a:spcAft>
                <a:spcPts val="0"/>
              </a:spcAft>
              <a:buClr>
                <a:srgbClr val="99CC66"/>
              </a:buClr>
              <a:buSzPct val="45000"/>
              <a:buFont typeface="Noto Sans Symbols"/>
              <a:buChar char="●"/>
            </a:pPr>
            <a:r>
              <a:rPr b="0" lang="de-DE" sz="2600" strike="noStrike">
                <a:latin typeface="Arial"/>
                <a:ea typeface="Arial"/>
                <a:cs typeface="Arial"/>
                <a:sym typeface="Arial"/>
              </a:rPr>
              <a:t>Der Kampf gegen die Flut ist eine Herausforderung</a:t>
            </a:r>
            <a:endParaRPr b="0" sz="2600" strike="noStrike">
              <a:latin typeface="Arial"/>
              <a:ea typeface="Arial"/>
              <a:cs typeface="Arial"/>
              <a:sym typeface="Arial"/>
            </a:endParaRPr>
          </a:p>
        </p:txBody>
      </p:sp>
      <p:pic>
        <p:nvPicPr>
          <p:cNvPr id="302" name="Google Shape;302;p37"/>
          <p:cNvPicPr preferRelativeResize="0"/>
          <p:nvPr/>
        </p:nvPicPr>
        <p:blipFill rotWithShape="1">
          <a:blip r:embed="rId3">
            <a:alphaModFix/>
          </a:blip>
          <a:srcRect b="0" l="0" r="0" t="0"/>
          <a:stretch/>
        </p:blipFill>
        <p:spPr>
          <a:xfrm>
            <a:off x="561240" y="2448000"/>
            <a:ext cx="5345280" cy="4320000"/>
          </a:xfrm>
          <a:prstGeom prst="rect">
            <a:avLst/>
          </a:prstGeom>
          <a:noFill/>
          <a:ln>
            <a:noFill/>
          </a:ln>
        </p:spPr>
      </p:pic>
      <p:pic>
        <p:nvPicPr>
          <p:cNvPr id="303" name="Google Shape;303;p37"/>
          <p:cNvPicPr preferRelativeResize="0"/>
          <p:nvPr/>
        </p:nvPicPr>
        <p:blipFill rotWithShape="1">
          <a:blip r:embed="rId4">
            <a:alphaModFix/>
          </a:blip>
          <a:srcRect b="0" l="0" r="0" t="0"/>
          <a:stretch/>
        </p:blipFill>
        <p:spPr>
          <a:xfrm>
            <a:off x="6130416" y="2448000"/>
            <a:ext cx="3272035" cy="4366251"/>
          </a:xfrm>
          <a:prstGeom prst="rect">
            <a:avLst/>
          </a:prstGeom>
          <a:noFill/>
          <a:ln>
            <a:noFill/>
          </a:ln>
        </p:spPr>
      </p:pic>
      <p:sp>
        <p:nvSpPr>
          <p:cNvPr id="304" name="Google Shape;304;p37"/>
          <p:cNvSpPr txBox="1"/>
          <p:nvPr/>
        </p:nvSpPr>
        <p:spPr>
          <a:xfrm>
            <a:off x="8064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24</a:t>
            </a:r>
            <a:endParaRPr b="0" sz="1800" strike="noStrike">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8"/>
          <p:cNvSpPr txBox="1"/>
          <p:nvPr/>
        </p:nvSpPr>
        <p:spPr>
          <a:xfrm>
            <a:off x="1404000" y="720000"/>
            <a:ext cx="72654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Neue Herausforderungen stellen dieses Fossil da</a:t>
            </a:r>
            <a:r>
              <a:rPr lang="de-DE" sz="2400"/>
              <a:t>…</a:t>
            </a:r>
            <a:endParaRPr b="0" sz="2400" strike="noStrike">
              <a:latin typeface="Arial"/>
              <a:ea typeface="Arial"/>
              <a:cs typeface="Arial"/>
              <a:sym typeface="Arial"/>
            </a:endParaRPr>
          </a:p>
        </p:txBody>
      </p:sp>
      <p:sp>
        <p:nvSpPr>
          <p:cNvPr id="310" name="Google Shape;310;p38"/>
          <p:cNvSpPr txBox="1"/>
          <p:nvPr/>
        </p:nvSpPr>
        <p:spPr>
          <a:xfrm>
            <a:off x="439250" y="1512000"/>
            <a:ext cx="7340100" cy="360000"/>
          </a:xfrm>
          <a:prstGeom prst="rect">
            <a:avLst/>
          </a:prstGeom>
          <a:noFill/>
          <a:ln>
            <a:noFill/>
          </a:ln>
        </p:spPr>
        <p:txBody>
          <a:bodyPr anchorCtr="0" anchor="t" bIns="0" lIns="0" spcFirstLastPara="1" rIns="0" wrap="square" tIns="0">
            <a:normAutofit fontScale="92500"/>
          </a:bodyPr>
          <a:lstStyle/>
          <a:p>
            <a:pPr indent="-319285" lvl="0" marL="432000" marR="0" rtl="0" algn="l">
              <a:spcBef>
                <a:spcPts val="0"/>
              </a:spcBef>
              <a:spcAft>
                <a:spcPts val="0"/>
              </a:spcAft>
              <a:buClr>
                <a:srgbClr val="99CC66"/>
              </a:buClr>
              <a:buSzPct val="45000"/>
              <a:buFont typeface="Noto Sans Symbols"/>
              <a:buChar char="●"/>
            </a:pPr>
            <a:r>
              <a:rPr lang="de-DE" sz="2200"/>
              <a:t>Kreide Ammonit</a:t>
            </a:r>
            <a:r>
              <a:rPr b="0" lang="de-DE" sz="2200" strike="noStrike">
                <a:latin typeface="Arial"/>
                <a:ea typeface="Arial"/>
                <a:cs typeface="Arial"/>
                <a:sym typeface="Arial"/>
              </a:rPr>
              <a:t> aus den Ton-</a:t>
            </a:r>
            <a:r>
              <a:rPr lang="de-DE" sz="2200"/>
              <a:t>Mergel Platten</a:t>
            </a:r>
            <a:r>
              <a:rPr b="0" lang="de-DE" sz="2200" strike="noStrike">
                <a:latin typeface="Arial"/>
                <a:ea typeface="Arial"/>
                <a:cs typeface="Arial"/>
                <a:sym typeface="Arial"/>
              </a:rPr>
              <a:t> von Wissant</a:t>
            </a:r>
            <a:endParaRPr b="0" sz="2200" strike="noStrike">
              <a:latin typeface="Arial"/>
              <a:ea typeface="Arial"/>
              <a:cs typeface="Arial"/>
              <a:sym typeface="Arial"/>
            </a:endParaRPr>
          </a:p>
        </p:txBody>
      </p:sp>
      <p:sp>
        <p:nvSpPr>
          <p:cNvPr id="311" name="Google Shape;311;p38"/>
          <p:cNvSpPr txBox="1"/>
          <p:nvPr/>
        </p:nvSpPr>
        <p:spPr>
          <a:xfrm>
            <a:off x="8095800" y="1368000"/>
            <a:ext cx="576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25</a:t>
            </a:r>
            <a:endParaRPr b="0" sz="1800" strike="noStrike">
              <a:latin typeface="Arial"/>
              <a:ea typeface="Arial"/>
              <a:cs typeface="Arial"/>
              <a:sym typeface="Arial"/>
            </a:endParaRPr>
          </a:p>
        </p:txBody>
      </p:sp>
      <p:sp>
        <p:nvSpPr>
          <p:cNvPr id="312" name="Google Shape;312;p38"/>
          <p:cNvSpPr txBox="1"/>
          <p:nvPr/>
        </p:nvSpPr>
        <p:spPr>
          <a:xfrm>
            <a:off x="7536900" y="2017075"/>
            <a:ext cx="2016000" cy="4896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200" strike="noStrike">
                <a:solidFill>
                  <a:srgbClr val="000000"/>
                </a:solidFill>
                <a:latin typeface="Arial"/>
                <a:ea typeface="Arial"/>
                <a:cs typeface="Arial"/>
                <a:sym typeface="Arial"/>
              </a:rPr>
              <a:t>Wie kann man mit einen solchen wertvollen Fund umgehen. Allein schon die Bergung beruht auf viel Glück, denn sowohl der verbleibenden Restzeit bis zum Ansteigen der Flut wie auch der Zeitpunkt wann die Tonschicht das Fossil freigibt spielt eine wesentlich Rolle. Eine weitere Flut könnte die Ton-Mergelschicht so durchnässen das eine vollständige Bergung nicht  mehr gelingt. Des weiteren ist das Aufbewahren nicht einfach. Damit das Fossil nicht Schaden nimmt, sollte eine gleichbleibende Temperatur, Luftfeuchte und wenig Schadstoffbelastete Luft gewährleistet sein. Es sollte ein idealer Lagerort zur Verfügung stehen.</a:t>
            </a:r>
            <a:r>
              <a:rPr b="0" lang="de-DE" sz="1800" strike="noStrike">
                <a:latin typeface="Arial"/>
                <a:ea typeface="Arial"/>
                <a:cs typeface="Arial"/>
                <a:sym typeface="Arial"/>
              </a:rPr>
              <a:t>   </a:t>
            </a:r>
            <a:endParaRPr b="0" sz="1800" strike="noStrike">
              <a:latin typeface="Arial"/>
              <a:ea typeface="Arial"/>
              <a:cs typeface="Arial"/>
              <a:sym typeface="Arial"/>
            </a:endParaRPr>
          </a:p>
        </p:txBody>
      </p:sp>
      <p:pic>
        <p:nvPicPr>
          <p:cNvPr id="313" name="Google Shape;313;p38"/>
          <p:cNvPicPr preferRelativeResize="0"/>
          <p:nvPr/>
        </p:nvPicPr>
        <p:blipFill rotWithShape="1">
          <a:blip r:embed="rId3">
            <a:alphaModFix/>
          </a:blip>
          <a:srcRect b="0" l="0" r="0" t="0"/>
          <a:stretch/>
        </p:blipFill>
        <p:spPr>
          <a:xfrm>
            <a:off x="1295640" y="1982520"/>
            <a:ext cx="5400360" cy="4857480"/>
          </a:xfrm>
          <a:prstGeom prst="rect">
            <a:avLst/>
          </a:prstGeom>
          <a:noFill/>
          <a:ln>
            <a:noFill/>
          </a:ln>
        </p:spPr>
      </p:pic>
      <p:sp>
        <p:nvSpPr>
          <p:cNvPr id="314" name="Google Shape;314;p38"/>
          <p:cNvSpPr txBox="1"/>
          <p:nvPr/>
        </p:nvSpPr>
        <p:spPr>
          <a:xfrm>
            <a:off x="1768550" y="6913075"/>
            <a:ext cx="4927500" cy="360000"/>
          </a:xfrm>
          <a:prstGeom prst="rect">
            <a:avLst/>
          </a:prstGeom>
          <a:noFill/>
          <a:ln>
            <a:noFill/>
          </a:ln>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de-DE" sz="1800"/>
              <a:t>Platypleuroceras brevispina Sow.       Müller S. 274</a:t>
            </a:r>
            <a:endParaRPr sz="1800"/>
          </a:p>
        </p:txBody>
      </p:sp>
      <p:sp>
        <p:nvSpPr>
          <p:cNvPr id="315" name="Google Shape;315;p38"/>
          <p:cNvSpPr txBox="1"/>
          <p:nvPr/>
        </p:nvSpPr>
        <p:spPr>
          <a:xfrm>
            <a:off x="1606725" y="6426875"/>
            <a:ext cx="1444800" cy="41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ca. 19 cm </a:t>
            </a:r>
            <a:r>
              <a:rPr lang="de-DE" sz="1800">
                <a:solidFill>
                  <a:schemeClr val="dk1"/>
                </a:solidFill>
              </a:rPr>
              <a:t>ø</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39"/>
          <p:cNvSpPr txBox="1"/>
          <p:nvPr/>
        </p:nvSpPr>
        <p:spPr>
          <a:xfrm>
            <a:off x="2381863" y="720000"/>
            <a:ext cx="5316900" cy="468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2400"/>
              <a:t>W</a:t>
            </a:r>
            <a:r>
              <a:rPr b="0" lang="de-DE" sz="2400" strike="noStrike">
                <a:latin typeface="Arial"/>
                <a:ea typeface="Arial"/>
                <a:cs typeface="Arial"/>
                <a:sym typeface="Arial"/>
              </a:rPr>
              <a:t>er Intuition hat und sucht, der findet</a:t>
            </a:r>
            <a:r>
              <a:rPr lang="de-DE" sz="2400"/>
              <a:t> </a:t>
            </a:r>
            <a:endParaRPr b="0" sz="2400" strike="noStrike">
              <a:latin typeface="Arial"/>
              <a:ea typeface="Arial"/>
              <a:cs typeface="Arial"/>
              <a:sym typeface="Arial"/>
            </a:endParaRPr>
          </a:p>
        </p:txBody>
      </p:sp>
      <p:sp>
        <p:nvSpPr>
          <p:cNvPr id="321" name="Google Shape;321;p39"/>
          <p:cNvSpPr txBox="1"/>
          <p:nvPr/>
        </p:nvSpPr>
        <p:spPr>
          <a:xfrm>
            <a:off x="576000" y="1584000"/>
            <a:ext cx="6984000" cy="324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810"/>
              <a:buFont typeface="Noto Sans Symbols"/>
              <a:buChar char="●"/>
            </a:pPr>
            <a:r>
              <a:rPr b="0" lang="de-DE" sz="1800" strike="noStrike">
                <a:latin typeface="Arial"/>
                <a:ea typeface="Arial"/>
                <a:cs typeface="Arial"/>
                <a:sym typeface="Arial"/>
              </a:rPr>
              <a:t>oft sieht man das Fossil nicht, man hat vielleicht eine „Ahnung“</a:t>
            </a:r>
            <a:endParaRPr b="0" sz="1800" strike="noStrike">
              <a:latin typeface="Arial"/>
              <a:ea typeface="Arial"/>
              <a:cs typeface="Arial"/>
              <a:sym typeface="Arial"/>
            </a:endParaRPr>
          </a:p>
        </p:txBody>
      </p:sp>
      <p:pic>
        <p:nvPicPr>
          <p:cNvPr id="322" name="Google Shape;322;p39"/>
          <p:cNvPicPr preferRelativeResize="0"/>
          <p:nvPr/>
        </p:nvPicPr>
        <p:blipFill rotWithShape="1">
          <a:blip r:embed="rId3">
            <a:alphaModFix/>
          </a:blip>
          <a:srcRect b="0" l="0" r="0" t="0"/>
          <a:stretch/>
        </p:blipFill>
        <p:spPr>
          <a:xfrm>
            <a:off x="438120" y="2380320"/>
            <a:ext cx="3449880" cy="4603680"/>
          </a:xfrm>
          <a:prstGeom prst="rect">
            <a:avLst/>
          </a:prstGeom>
          <a:noFill/>
          <a:ln>
            <a:noFill/>
          </a:ln>
        </p:spPr>
      </p:pic>
      <p:pic>
        <p:nvPicPr>
          <p:cNvPr id="323" name="Google Shape;323;p39"/>
          <p:cNvPicPr preferRelativeResize="0"/>
          <p:nvPr/>
        </p:nvPicPr>
        <p:blipFill rotWithShape="1">
          <a:blip r:embed="rId4">
            <a:alphaModFix/>
          </a:blip>
          <a:srcRect b="0" l="0" r="0" t="0"/>
          <a:stretch/>
        </p:blipFill>
        <p:spPr>
          <a:xfrm>
            <a:off x="4068000" y="2388960"/>
            <a:ext cx="5616000" cy="4595040"/>
          </a:xfrm>
          <a:prstGeom prst="rect">
            <a:avLst/>
          </a:prstGeom>
          <a:noFill/>
          <a:ln>
            <a:noFill/>
          </a:ln>
        </p:spPr>
      </p:pic>
      <p:sp>
        <p:nvSpPr>
          <p:cNvPr id="324" name="Google Shape;324;p39"/>
          <p:cNvSpPr txBox="1"/>
          <p:nvPr/>
        </p:nvSpPr>
        <p:spPr>
          <a:xfrm>
            <a:off x="8100000" y="1368000"/>
            <a:ext cx="504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26</a:t>
            </a:r>
            <a:endParaRPr b="0" sz="1800" strike="noStrike">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0"/>
          <p:cNvSpPr txBox="1"/>
          <p:nvPr/>
        </p:nvSpPr>
        <p:spPr>
          <a:xfrm>
            <a:off x="1743000" y="756000"/>
            <a:ext cx="5976000" cy="43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2200"/>
              <a:t>Ammoniten Bergung</a:t>
            </a:r>
            <a:r>
              <a:rPr b="0" lang="de-DE" sz="2200" strike="noStrike">
                <a:latin typeface="Arial"/>
                <a:ea typeface="Arial"/>
                <a:cs typeface="Arial"/>
                <a:sym typeface="Arial"/>
              </a:rPr>
              <a:t> in den Ton</a:t>
            </a:r>
            <a:r>
              <a:rPr lang="de-DE" sz="2200"/>
              <a:t>-Mergel P</a:t>
            </a:r>
            <a:r>
              <a:rPr b="0" lang="de-DE" sz="2200" strike="noStrike">
                <a:latin typeface="Arial"/>
                <a:ea typeface="Arial"/>
                <a:cs typeface="Arial"/>
                <a:sym typeface="Arial"/>
              </a:rPr>
              <a:t>latten</a:t>
            </a:r>
            <a:endParaRPr b="0" sz="2200" strike="noStrike">
              <a:latin typeface="Arial"/>
              <a:ea typeface="Arial"/>
              <a:cs typeface="Arial"/>
              <a:sym typeface="Arial"/>
            </a:endParaRPr>
          </a:p>
        </p:txBody>
      </p:sp>
      <p:sp>
        <p:nvSpPr>
          <p:cNvPr id="330" name="Google Shape;330;p40"/>
          <p:cNvSpPr txBox="1"/>
          <p:nvPr/>
        </p:nvSpPr>
        <p:spPr>
          <a:xfrm>
            <a:off x="1166200" y="1908000"/>
            <a:ext cx="3960000" cy="360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810"/>
              <a:buFont typeface="Noto Sans Symbols"/>
              <a:buChar char="●"/>
            </a:pPr>
            <a:r>
              <a:rPr b="0" lang="de-DE" sz="1800" strike="noStrike">
                <a:latin typeface="Arial"/>
                <a:ea typeface="Arial"/>
                <a:cs typeface="Arial"/>
                <a:sym typeface="Arial"/>
              </a:rPr>
              <a:t>häufiger zu findender Ammonit </a:t>
            </a:r>
            <a:endParaRPr b="0" sz="1800" strike="noStrike">
              <a:latin typeface="Arial"/>
              <a:ea typeface="Arial"/>
              <a:cs typeface="Arial"/>
              <a:sym typeface="Arial"/>
            </a:endParaRPr>
          </a:p>
        </p:txBody>
      </p:sp>
      <p:pic>
        <p:nvPicPr>
          <p:cNvPr id="331" name="Google Shape;331;p40"/>
          <p:cNvPicPr preferRelativeResize="0"/>
          <p:nvPr/>
        </p:nvPicPr>
        <p:blipFill rotWithShape="1">
          <a:blip r:embed="rId3">
            <a:alphaModFix/>
          </a:blip>
          <a:srcRect b="0" l="0" r="0" t="0"/>
          <a:stretch/>
        </p:blipFill>
        <p:spPr>
          <a:xfrm>
            <a:off x="556920" y="2412000"/>
            <a:ext cx="4982400" cy="4644000"/>
          </a:xfrm>
          <a:prstGeom prst="rect">
            <a:avLst/>
          </a:prstGeom>
          <a:noFill/>
          <a:ln>
            <a:noFill/>
          </a:ln>
        </p:spPr>
      </p:pic>
      <p:sp>
        <p:nvSpPr>
          <p:cNvPr id="332" name="Google Shape;332;p40"/>
          <p:cNvSpPr txBox="1"/>
          <p:nvPr/>
        </p:nvSpPr>
        <p:spPr>
          <a:xfrm>
            <a:off x="8100000" y="1368000"/>
            <a:ext cx="468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27</a:t>
            </a:r>
            <a:endParaRPr b="0" sz="1800" strike="noStrike">
              <a:latin typeface="Arial"/>
              <a:ea typeface="Arial"/>
              <a:cs typeface="Arial"/>
              <a:sym typeface="Arial"/>
            </a:endParaRPr>
          </a:p>
        </p:txBody>
      </p:sp>
      <p:pic>
        <p:nvPicPr>
          <p:cNvPr id="333" name="Google Shape;333;p40"/>
          <p:cNvPicPr preferRelativeResize="0"/>
          <p:nvPr/>
        </p:nvPicPr>
        <p:blipFill rotWithShape="1">
          <a:blip r:embed="rId4">
            <a:alphaModFix/>
          </a:blip>
          <a:srcRect b="0" l="0" r="0" t="0"/>
          <a:stretch/>
        </p:blipFill>
        <p:spPr>
          <a:xfrm>
            <a:off x="5791680" y="2376000"/>
            <a:ext cx="3316320" cy="4680000"/>
          </a:xfrm>
          <a:prstGeom prst="rect">
            <a:avLst/>
          </a:prstGeom>
          <a:noFill/>
          <a:ln>
            <a:noFill/>
          </a:ln>
        </p:spPr>
      </p:pic>
      <p:sp>
        <p:nvSpPr>
          <p:cNvPr id="334" name="Google Shape;334;p40"/>
          <p:cNvSpPr txBox="1"/>
          <p:nvPr/>
        </p:nvSpPr>
        <p:spPr>
          <a:xfrm>
            <a:off x="5865838" y="1872000"/>
            <a:ext cx="3168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lang="de-DE" sz="1600"/>
              <a:t>a</a:t>
            </a:r>
            <a:r>
              <a:rPr b="0" lang="de-DE" sz="1600" strike="noStrike">
                <a:latin typeface="Arial"/>
                <a:ea typeface="Arial"/>
                <a:cs typeface="Arial"/>
                <a:sym typeface="Arial"/>
              </a:rPr>
              <a:t>uch solche Funde sind möglich</a:t>
            </a:r>
            <a:endParaRPr b="0" sz="1600" strike="noStrike">
              <a:latin typeface="Arial"/>
              <a:ea typeface="Arial"/>
              <a:cs typeface="Arial"/>
              <a:sym typeface="Arial"/>
            </a:endParaRPr>
          </a:p>
        </p:txBody>
      </p:sp>
      <p:sp>
        <p:nvSpPr>
          <p:cNvPr id="335" name="Google Shape;335;p40"/>
          <p:cNvSpPr txBox="1"/>
          <p:nvPr/>
        </p:nvSpPr>
        <p:spPr>
          <a:xfrm>
            <a:off x="7605900" y="6634950"/>
            <a:ext cx="14280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ca. 12 cm </a:t>
            </a:r>
            <a:r>
              <a:rPr lang="de-DE" sz="1800">
                <a:solidFill>
                  <a:schemeClr val="dk1"/>
                </a:solidFill>
              </a:rPr>
              <a:t>ø</a:t>
            </a:r>
            <a:endParaRPr sz="1800">
              <a:solidFill>
                <a:schemeClr val="dk1"/>
              </a:solidFill>
            </a:endParaRPr>
          </a:p>
          <a:p>
            <a:pPr indent="0" lvl="0" marL="0" rtl="0" algn="l">
              <a:spcBef>
                <a:spcPts val="0"/>
              </a:spcBef>
              <a:spcAft>
                <a:spcPts val="0"/>
              </a:spcAft>
              <a:buNone/>
            </a:pPr>
            <a:r>
              <a:t/>
            </a:r>
            <a:endParaRPr sz="1800"/>
          </a:p>
        </p:txBody>
      </p:sp>
      <p:sp>
        <p:nvSpPr>
          <p:cNvPr id="336" name="Google Shape;336;p40"/>
          <p:cNvSpPr txBox="1"/>
          <p:nvPr/>
        </p:nvSpPr>
        <p:spPr>
          <a:xfrm>
            <a:off x="705100" y="6663900"/>
            <a:ext cx="2046000" cy="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Fossil ca. 4 cm </a:t>
            </a:r>
            <a:r>
              <a:rPr lang="de-DE" sz="1800">
                <a:solidFill>
                  <a:schemeClr val="dk1"/>
                </a:solidFill>
              </a:rPr>
              <a:t>ø</a:t>
            </a:r>
            <a:endParaRPr sz="1800">
              <a:solidFill>
                <a:schemeClr val="dk1"/>
              </a:solidFill>
            </a:endParaRPr>
          </a:p>
          <a:p>
            <a:pPr indent="0" lvl="0" marL="0" rtl="0" algn="l">
              <a:spcBef>
                <a:spcPts val="0"/>
              </a:spcBef>
              <a:spcAft>
                <a:spcPts val="0"/>
              </a:spcAft>
              <a:buNone/>
            </a:pPr>
            <a:r>
              <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1"/>
          <p:cNvSpPr txBox="1"/>
          <p:nvPr/>
        </p:nvSpPr>
        <p:spPr>
          <a:xfrm>
            <a:off x="1260000" y="756000"/>
            <a:ext cx="6840000" cy="36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200" strike="noStrike">
                <a:latin typeface="Arial"/>
                <a:ea typeface="Arial"/>
                <a:cs typeface="Arial"/>
                <a:sym typeface="Arial"/>
              </a:rPr>
              <a:t>Wir nähern uns nun der Steilküste und werden fündig</a:t>
            </a:r>
            <a:endParaRPr b="0" sz="2200" strike="noStrike">
              <a:latin typeface="Arial"/>
              <a:ea typeface="Arial"/>
              <a:cs typeface="Arial"/>
              <a:sym typeface="Arial"/>
            </a:endParaRPr>
          </a:p>
        </p:txBody>
      </p:sp>
      <p:sp>
        <p:nvSpPr>
          <p:cNvPr id="342" name="Google Shape;342;p41"/>
          <p:cNvSpPr txBox="1"/>
          <p:nvPr/>
        </p:nvSpPr>
        <p:spPr>
          <a:xfrm>
            <a:off x="8064000" y="1368000"/>
            <a:ext cx="576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28</a:t>
            </a:r>
            <a:endParaRPr b="0" sz="1800" strike="noStrike">
              <a:latin typeface="Arial"/>
              <a:ea typeface="Arial"/>
              <a:cs typeface="Arial"/>
              <a:sym typeface="Arial"/>
            </a:endParaRPr>
          </a:p>
        </p:txBody>
      </p:sp>
      <p:sp>
        <p:nvSpPr>
          <p:cNvPr id="343" name="Google Shape;343;p41"/>
          <p:cNvSpPr txBox="1"/>
          <p:nvPr/>
        </p:nvSpPr>
        <p:spPr>
          <a:xfrm>
            <a:off x="936000" y="6300000"/>
            <a:ext cx="4104000" cy="792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Der obenstehende Ammonit ist aus einen vergleichbaren </a:t>
            </a:r>
            <a:r>
              <a:rPr lang="de-DE"/>
              <a:t>Kreideblock</a:t>
            </a:r>
            <a:r>
              <a:rPr b="0" lang="de-DE" sz="1400" strike="noStrike">
                <a:latin typeface="Arial"/>
                <a:ea typeface="Arial"/>
                <a:cs typeface="Arial"/>
                <a:sym typeface="Arial"/>
              </a:rPr>
              <a:t> der im rechten Bild im Vordergrund zu sehen ist herausgeschlagen.</a:t>
            </a:r>
            <a:endParaRPr b="0" sz="1400" strike="noStrike">
              <a:latin typeface="Arial"/>
              <a:ea typeface="Arial"/>
              <a:cs typeface="Arial"/>
              <a:sym typeface="Arial"/>
            </a:endParaRPr>
          </a:p>
        </p:txBody>
      </p:sp>
      <p:pic>
        <p:nvPicPr>
          <p:cNvPr id="344" name="Google Shape;344;p41"/>
          <p:cNvPicPr preferRelativeResize="0"/>
          <p:nvPr/>
        </p:nvPicPr>
        <p:blipFill rotWithShape="1">
          <a:blip r:embed="rId3">
            <a:alphaModFix/>
          </a:blip>
          <a:srcRect b="0" l="0" r="0" t="0"/>
          <a:stretch/>
        </p:blipFill>
        <p:spPr>
          <a:xfrm>
            <a:off x="6049800" y="1872000"/>
            <a:ext cx="2969280" cy="5040000"/>
          </a:xfrm>
          <a:prstGeom prst="rect">
            <a:avLst/>
          </a:prstGeom>
          <a:noFill/>
          <a:ln>
            <a:noFill/>
          </a:ln>
        </p:spPr>
      </p:pic>
      <p:pic>
        <p:nvPicPr>
          <p:cNvPr id="345" name="Google Shape;345;p41"/>
          <p:cNvPicPr preferRelativeResize="0"/>
          <p:nvPr/>
        </p:nvPicPr>
        <p:blipFill rotWithShape="1">
          <a:blip r:embed="rId4">
            <a:alphaModFix/>
          </a:blip>
          <a:srcRect b="0" l="0" r="0" t="0"/>
          <a:stretch/>
        </p:blipFill>
        <p:spPr>
          <a:xfrm>
            <a:off x="648000" y="1856520"/>
            <a:ext cx="5094000" cy="4371480"/>
          </a:xfrm>
          <a:prstGeom prst="rect">
            <a:avLst/>
          </a:prstGeom>
          <a:noFill/>
          <a:ln>
            <a:noFill/>
          </a:ln>
        </p:spPr>
      </p:pic>
      <p:sp>
        <p:nvSpPr>
          <p:cNvPr id="346" name="Google Shape;346;p41"/>
          <p:cNvSpPr txBox="1"/>
          <p:nvPr/>
        </p:nvSpPr>
        <p:spPr>
          <a:xfrm>
            <a:off x="4808600" y="5807400"/>
            <a:ext cx="647400" cy="41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cm</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2"/>
          <p:cNvSpPr txBox="1"/>
          <p:nvPr/>
        </p:nvSpPr>
        <p:spPr>
          <a:xfrm>
            <a:off x="2187726" y="684000"/>
            <a:ext cx="4701600" cy="57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2600"/>
              <a:t>Zwei</a:t>
            </a:r>
            <a:r>
              <a:rPr b="0" lang="de-DE" sz="2600" strike="noStrike">
                <a:latin typeface="Arial"/>
                <a:ea typeface="Arial"/>
                <a:cs typeface="Arial"/>
                <a:sym typeface="Arial"/>
              </a:rPr>
              <a:t> häufige Ammonitenfunde</a:t>
            </a:r>
            <a:endParaRPr b="0" sz="2600" strike="noStrike">
              <a:latin typeface="Arial"/>
              <a:ea typeface="Arial"/>
              <a:cs typeface="Arial"/>
              <a:sym typeface="Arial"/>
            </a:endParaRPr>
          </a:p>
        </p:txBody>
      </p:sp>
      <p:sp>
        <p:nvSpPr>
          <p:cNvPr id="352" name="Google Shape;352;p42"/>
          <p:cNvSpPr txBox="1"/>
          <p:nvPr/>
        </p:nvSpPr>
        <p:spPr>
          <a:xfrm>
            <a:off x="8136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29</a:t>
            </a:r>
            <a:endParaRPr b="0" sz="1800" strike="noStrike">
              <a:latin typeface="Arial"/>
              <a:ea typeface="Arial"/>
              <a:cs typeface="Arial"/>
              <a:sym typeface="Arial"/>
            </a:endParaRPr>
          </a:p>
        </p:txBody>
      </p:sp>
      <p:sp>
        <p:nvSpPr>
          <p:cNvPr id="353" name="Google Shape;353;p42"/>
          <p:cNvSpPr txBox="1"/>
          <p:nvPr/>
        </p:nvSpPr>
        <p:spPr>
          <a:xfrm>
            <a:off x="936000" y="1521720"/>
            <a:ext cx="6696000" cy="3862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Ammonit Placenticeras meeki und Ammonit Mantelliceras dixoni</a:t>
            </a:r>
            <a:endParaRPr b="0" sz="1800" strike="noStrike">
              <a:latin typeface="Arial"/>
              <a:ea typeface="Arial"/>
              <a:cs typeface="Arial"/>
              <a:sym typeface="Arial"/>
            </a:endParaRPr>
          </a:p>
        </p:txBody>
      </p:sp>
      <p:pic>
        <p:nvPicPr>
          <p:cNvPr id="354" name="Google Shape;354;p42"/>
          <p:cNvPicPr preferRelativeResize="0"/>
          <p:nvPr/>
        </p:nvPicPr>
        <p:blipFill rotWithShape="1">
          <a:blip r:embed="rId3">
            <a:alphaModFix/>
          </a:blip>
          <a:srcRect b="0" l="0" r="0" t="0"/>
          <a:stretch/>
        </p:blipFill>
        <p:spPr>
          <a:xfrm>
            <a:off x="4714920" y="2016000"/>
            <a:ext cx="5041080" cy="4968000"/>
          </a:xfrm>
          <a:prstGeom prst="rect">
            <a:avLst/>
          </a:prstGeom>
          <a:noFill/>
          <a:ln>
            <a:noFill/>
          </a:ln>
        </p:spPr>
      </p:pic>
      <p:pic>
        <p:nvPicPr>
          <p:cNvPr id="355" name="Google Shape;355;p42"/>
          <p:cNvPicPr preferRelativeResize="0"/>
          <p:nvPr/>
        </p:nvPicPr>
        <p:blipFill rotWithShape="1">
          <a:blip r:embed="rId4">
            <a:alphaModFix/>
          </a:blip>
          <a:srcRect b="0" l="0" r="0" t="0"/>
          <a:stretch/>
        </p:blipFill>
        <p:spPr>
          <a:xfrm>
            <a:off x="432000" y="2052000"/>
            <a:ext cx="4048920" cy="4932000"/>
          </a:xfrm>
          <a:prstGeom prst="rect">
            <a:avLst/>
          </a:prstGeom>
          <a:noFill/>
          <a:ln>
            <a:noFill/>
          </a:ln>
        </p:spPr>
      </p:pic>
      <p:sp>
        <p:nvSpPr>
          <p:cNvPr id="356" name="Google Shape;356;p42"/>
          <p:cNvSpPr txBox="1"/>
          <p:nvPr/>
        </p:nvSpPr>
        <p:spPr>
          <a:xfrm>
            <a:off x="658875" y="6588700"/>
            <a:ext cx="13524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ca. 7 cm </a:t>
            </a:r>
            <a:r>
              <a:rPr lang="de-DE" sz="1800">
                <a:solidFill>
                  <a:schemeClr val="dk1"/>
                </a:solidFill>
              </a:rPr>
              <a:t>ø</a:t>
            </a:r>
            <a:endParaRPr sz="1800">
              <a:solidFill>
                <a:schemeClr val="dk1"/>
              </a:solidFill>
            </a:endParaRPr>
          </a:p>
          <a:p>
            <a:pPr indent="0" lvl="0" marL="0" rtl="0" algn="l">
              <a:spcBef>
                <a:spcPts val="0"/>
              </a:spcBef>
              <a:spcAft>
                <a:spcPts val="0"/>
              </a:spcAft>
              <a:buNone/>
            </a:pPr>
            <a:r>
              <a:t/>
            </a:r>
            <a:endParaRPr sz="1800"/>
          </a:p>
        </p:txBody>
      </p:sp>
      <p:sp>
        <p:nvSpPr>
          <p:cNvPr id="357" name="Google Shape;357;p42"/>
          <p:cNvSpPr txBox="1"/>
          <p:nvPr/>
        </p:nvSpPr>
        <p:spPr>
          <a:xfrm>
            <a:off x="8969900" y="6390075"/>
            <a:ext cx="5664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cm</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6"/>
          <p:cNvSpPr txBox="1"/>
          <p:nvPr/>
        </p:nvSpPr>
        <p:spPr>
          <a:xfrm>
            <a:off x="1359360" y="504000"/>
            <a:ext cx="7028640" cy="86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Ich lade Euch zu einem Gutwettersparziergang am Kreidefelsen von Escalles bei Wissant ein.</a:t>
            </a:r>
            <a:endParaRPr b="0" sz="2400" strike="noStrike">
              <a:latin typeface="Arial"/>
              <a:ea typeface="Arial"/>
              <a:cs typeface="Arial"/>
              <a:sym typeface="Arial"/>
            </a:endParaRPr>
          </a:p>
        </p:txBody>
      </p:sp>
      <p:sp>
        <p:nvSpPr>
          <p:cNvPr id="85" name="Google Shape;85;p16"/>
          <p:cNvSpPr txBox="1"/>
          <p:nvPr/>
        </p:nvSpPr>
        <p:spPr>
          <a:xfrm>
            <a:off x="8064000" y="1368000"/>
            <a:ext cx="432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3</a:t>
            </a:r>
            <a:endParaRPr b="0" sz="1800" strike="noStrike">
              <a:latin typeface="Arial"/>
              <a:ea typeface="Arial"/>
              <a:cs typeface="Arial"/>
              <a:sym typeface="Arial"/>
            </a:endParaRPr>
          </a:p>
        </p:txBody>
      </p:sp>
      <p:pic>
        <p:nvPicPr>
          <p:cNvPr id="86" name="Google Shape;86;p16"/>
          <p:cNvPicPr preferRelativeResize="0"/>
          <p:nvPr/>
        </p:nvPicPr>
        <p:blipFill rotWithShape="1">
          <a:blip r:embed="rId3">
            <a:alphaModFix/>
          </a:blip>
          <a:srcRect b="0" l="0" r="0" t="0"/>
          <a:stretch/>
        </p:blipFill>
        <p:spPr>
          <a:xfrm>
            <a:off x="1116000" y="1837800"/>
            <a:ext cx="7380000" cy="5362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43"/>
          <p:cNvSpPr txBox="1"/>
          <p:nvPr/>
        </p:nvSpPr>
        <p:spPr>
          <a:xfrm>
            <a:off x="2727720" y="792000"/>
            <a:ext cx="3500280" cy="36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weitere Ammonitenfunde</a:t>
            </a:r>
            <a:endParaRPr b="0" sz="2400" strike="noStrike">
              <a:latin typeface="Arial"/>
              <a:ea typeface="Arial"/>
              <a:cs typeface="Arial"/>
              <a:sym typeface="Arial"/>
            </a:endParaRPr>
          </a:p>
        </p:txBody>
      </p:sp>
      <p:sp>
        <p:nvSpPr>
          <p:cNvPr id="363" name="Google Shape;363;p43"/>
          <p:cNvSpPr txBox="1"/>
          <p:nvPr/>
        </p:nvSpPr>
        <p:spPr>
          <a:xfrm>
            <a:off x="8136000" y="1413720"/>
            <a:ext cx="504000" cy="3862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30</a:t>
            </a:r>
            <a:endParaRPr b="0" sz="1800" strike="noStrike">
              <a:latin typeface="Arial"/>
              <a:ea typeface="Arial"/>
              <a:cs typeface="Arial"/>
              <a:sym typeface="Arial"/>
            </a:endParaRPr>
          </a:p>
        </p:txBody>
      </p:sp>
      <p:sp>
        <p:nvSpPr>
          <p:cNvPr id="364" name="Google Shape;364;p43"/>
          <p:cNvSpPr txBox="1"/>
          <p:nvPr/>
        </p:nvSpPr>
        <p:spPr>
          <a:xfrm>
            <a:off x="3096000" y="1548000"/>
            <a:ext cx="3261600" cy="396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lang="de-DE" sz="1800"/>
              <a:t>Zwei</a:t>
            </a:r>
            <a:r>
              <a:rPr b="0" lang="de-DE" sz="1800" strike="noStrike">
                <a:latin typeface="Arial"/>
                <a:ea typeface="Arial"/>
                <a:cs typeface="Arial"/>
                <a:sym typeface="Arial"/>
              </a:rPr>
              <a:t> unbestimmte Ammoniten </a:t>
            </a:r>
            <a:endParaRPr b="0" sz="1800" strike="noStrike">
              <a:latin typeface="Arial"/>
              <a:ea typeface="Arial"/>
              <a:cs typeface="Arial"/>
              <a:sym typeface="Arial"/>
            </a:endParaRPr>
          </a:p>
        </p:txBody>
      </p:sp>
      <p:pic>
        <p:nvPicPr>
          <p:cNvPr id="365" name="Google Shape;365;p43"/>
          <p:cNvPicPr preferRelativeResize="0"/>
          <p:nvPr/>
        </p:nvPicPr>
        <p:blipFill rotWithShape="1">
          <a:blip r:embed="rId3">
            <a:alphaModFix/>
          </a:blip>
          <a:srcRect b="0" l="0" r="0" t="0"/>
          <a:stretch/>
        </p:blipFill>
        <p:spPr>
          <a:xfrm>
            <a:off x="612000" y="2016000"/>
            <a:ext cx="3606840" cy="4896000"/>
          </a:xfrm>
          <a:prstGeom prst="rect">
            <a:avLst/>
          </a:prstGeom>
          <a:noFill/>
          <a:ln>
            <a:noFill/>
          </a:ln>
        </p:spPr>
      </p:pic>
      <p:pic>
        <p:nvPicPr>
          <p:cNvPr id="366" name="Google Shape;366;p43"/>
          <p:cNvPicPr preferRelativeResize="0"/>
          <p:nvPr/>
        </p:nvPicPr>
        <p:blipFill rotWithShape="1">
          <a:blip r:embed="rId4">
            <a:alphaModFix/>
          </a:blip>
          <a:srcRect b="0" l="0" r="0" t="0"/>
          <a:stretch/>
        </p:blipFill>
        <p:spPr>
          <a:xfrm>
            <a:off x="4536000" y="2016000"/>
            <a:ext cx="4989600" cy="4896000"/>
          </a:xfrm>
          <a:prstGeom prst="rect">
            <a:avLst/>
          </a:prstGeom>
          <a:noFill/>
          <a:ln>
            <a:noFill/>
          </a:ln>
        </p:spPr>
      </p:pic>
      <p:sp>
        <p:nvSpPr>
          <p:cNvPr id="367" name="Google Shape;367;p43"/>
          <p:cNvSpPr txBox="1"/>
          <p:nvPr/>
        </p:nvSpPr>
        <p:spPr>
          <a:xfrm>
            <a:off x="2034400" y="6496225"/>
            <a:ext cx="1364100" cy="39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ca. 4 cm </a:t>
            </a:r>
            <a:r>
              <a:rPr lang="de-DE" sz="1800">
                <a:solidFill>
                  <a:schemeClr val="dk1"/>
                </a:solidFill>
              </a:rPr>
              <a:t>ø</a:t>
            </a:r>
            <a:endParaRPr sz="1800">
              <a:solidFill>
                <a:schemeClr val="dk1"/>
              </a:solidFill>
            </a:endParaRPr>
          </a:p>
          <a:p>
            <a:pPr indent="0" lvl="0" marL="0" rtl="0" algn="l">
              <a:spcBef>
                <a:spcPts val="0"/>
              </a:spcBef>
              <a:spcAft>
                <a:spcPts val="0"/>
              </a:spcAft>
              <a:buNone/>
            </a:pPr>
            <a:r>
              <a:t/>
            </a:r>
            <a:endParaRPr sz="1800"/>
          </a:p>
        </p:txBody>
      </p:sp>
      <p:sp>
        <p:nvSpPr>
          <p:cNvPr id="368" name="Google Shape;368;p43"/>
          <p:cNvSpPr txBox="1"/>
          <p:nvPr/>
        </p:nvSpPr>
        <p:spPr>
          <a:xfrm>
            <a:off x="5039775" y="6473125"/>
            <a:ext cx="13641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ca. 5 cm </a:t>
            </a:r>
            <a:r>
              <a:rPr lang="de-DE" sz="1800">
                <a:solidFill>
                  <a:schemeClr val="dk1"/>
                </a:solidFill>
              </a:rPr>
              <a:t>ø</a:t>
            </a:r>
            <a:endParaRPr sz="1800">
              <a:solidFill>
                <a:schemeClr val="dk1"/>
              </a:solidFill>
            </a:endParaRPr>
          </a:p>
          <a:p>
            <a:pPr indent="0" lvl="0" marL="0" rtl="0" algn="l">
              <a:spcBef>
                <a:spcPts val="0"/>
              </a:spcBef>
              <a:spcAft>
                <a:spcPts val="0"/>
              </a:spcAft>
              <a:buNone/>
            </a:pPr>
            <a:r>
              <a:t/>
            </a: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4"/>
          <p:cNvSpPr txBox="1"/>
          <p:nvPr/>
        </p:nvSpPr>
        <p:spPr>
          <a:xfrm>
            <a:off x="2736000" y="684000"/>
            <a:ext cx="30960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Schloenbachia varians</a:t>
            </a:r>
            <a:endParaRPr b="0" sz="2400" strike="noStrike">
              <a:latin typeface="Arial"/>
              <a:ea typeface="Arial"/>
              <a:cs typeface="Arial"/>
              <a:sym typeface="Arial"/>
            </a:endParaRPr>
          </a:p>
        </p:txBody>
      </p:sp>
      <p:sp>
        <p:nvSpPr>
          <p:cNvPr id="374" name="Google Shape;374;p44"/>
          <p:cNvSpPr txBox="1"/>
          <p:nvPr/>
        </p:nvSpPr>
        <p:spPr>
          <a:xfrm>
            <a:off x="1008000" y="1692000"/>
            <a:ext cx="3240000" cy="432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1080"/>
              <a:buFont typeface="Noto Sans Symbols"/>
              <a:buChar char="●"/>
            </a:pPr>
            <a:r>
              <a:rPr b="0" lang="de-DE" sz="2400" strike="noStrike">
                <a:latin typeface="Arial"/>
                <a:ea typeface="Arial"/>
                <a:cs typeface="Arial"/>
                <a:sym typeface="Arial"/>
              </a:rPr>
              <a:t>Leitfossil der Kreide</a:t>
            </a:r>
            <a:endParaRPr b="0" sz="2400" strike="noStrike">
              <a:latin typeface="Arial"/>
              <a:ea typeface="Arial"/>
              <a:cs typeface="Arial"/>
              <a:sym typeface="Arial"/>
            </a:endParaRPr>
          </a:p>
        </p:txBody>
      </p:sp>
      <p:pic>
        <p:nvPicPr>
          <p:cNvPr id="375" name="Google Shape;375;p44"/>
          <p:cNvPicPr preferRelativeResize="0"/>
          <p:nvPr/>
        </p:nvPicPr>
        <p:blipFill rotWithShape="1">
          <a:blip r:embed="rId3">
            <a:alphaModFix/>
          </a:blip>
          <a:srcRect b="0" l="0" r="0" t="0"/>
          <a:stretch/>
        </p:blipFill>
        <p:spPr>
          <a:xfrm>
            <a:off x="1008000" y="2304000"/>
            <a:ext cx="3355200" cy="4754880"/>
          </a:xfrm>
          <a:prstGeom prst="rect">
            <a:avLst/>
          </a:prstGeom>
          <a:noFill/>
          <a:ln>
            <a:noFill/>
          </a:ln>
        </p:spPr>
      </p:pic>
      <p:pic>
        <p:nvPicPr>
          <p:cNvPr id="376" name="Google Shape;376;p44"/>
          <p:cNvPicPr preferRelativeResize="0"/>
          <p:nvPr/>
        </p:nvPicPr>
        <p:blipFill rotWithShape="1">
          <a:blip r:embed="rId4">
            <a:alphaModFix/>
          </a:blip>
          <a:srcRect b="0" l="0" r="0" t="0"/>
          <a:stretch/>
        </p:blipFill>
        <p:spPr>
          <a:xfrm>
            <a:off x="4561200" y="2356920"/>
            <a:ext cx="4546800" cy="2971080"/>
          </a:xfrm>
          <a:prstGeom prst="rect">
            <a:avLst/>
          </a:prstGeom>
          <a:noFill/>
          <a:ln>
            <a:noFill/>
          </a:ln>
        </p:spPr>
      </p:pic>
      <p:pic>
        <p:nvPicPr>
          <p:cNvPr id="377" name="Google Shape;377;p44"/>
          <p:cNvPicPr preferRelativeResize="0"/>
          <p:nvPr/>
        </p:nvPicPr>
        <p:blipFill rotWithShape="1">
          <a:blip r:embed="rId5">
            <a:alphaModFix/>
          </a:blip>
          <a:srcRect b="0" l="0" r="0" t="0"/>
          <a:stretch/>
        </p:blipFill>
        <p:spPr>
          <a:xfrm>
            <a:off x="4572000" y="5400000"/>
            <a:ext cx="1656000" cy="1656000"/>
          </a:xfrm>
          <a:prstGeom prst="rect">
            <a:avLst/>
          </a:prstGeom>
          <a:noFill/>
          <a:ln>
            <a:noFill/>
          </a:ln>
        </p:spPr>
      </p:pic>
      <p:sp>
        <p:nvSpPr>
          <p:cNvPr id="378" name="Google Shape;378;p44"/>
          <p:cNvSpPr txBox="1"/>
          <p:nvPr/>
        </p:nvSpPr>
        <p:spPr>
          <a:xfrm>
            <a:off x="6480000" y="5364000"/>
            <a:ext cx="2883000" cy="72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Aus: Fossilien Westfalens  Teil 1: Invertebraten der Kreide</a:t>
            </a:r>
            <a:endParaRPr b="0" sz="1400" strike="noStrike">
              <a:latin typeface="Arial"/>
              <a:ea typeface="Arial"/>
              <a:cs typeface="Arial"/>
              <a:sym typeface="Arial"/>
            </a:endParaRPr>
          </a:p>
          <a:p>
            <a:pPr indent="0" lvl="0" marL="0" marR="0" rtl="0" algn="l">
              <a:spcBef>
                <a:spcPts val="0"/>
              </a:spcBef>
              <a:spcAft>
                <a:spcPts val="0"/>
              </a:spcAft>
              <a:buNone/>
            </a:pPr>
            <a:r>
              <a:rPr b="0" lang="de-DE" sz="1400" strike="noStrike">
                <a:latin typeface="Arial"/>
                <a:ea typeface="Arial"/>
                <a:cs typeface="Arial"/>
                <a:sym typeface="Arial"/>
              </a:rPr>
              <a:t>8. Auflage  Seite 234</a:t>
            </a:r>
            <a:endParaRPr b="0" sz="1400" strike="noStrike">
              <a:latin typeface="Arial"/>
              <a:ea typeface="Arial"/>
              <a:cs typeface="Arial"/>
              <a:sym typeface="Arial"/>
            </a:endParaRPr>
          </a:p>
        </p:txBody>
      </p:sp>
      <p:sp>
        <p:nvSpPr>
          <p:cNvPr id="379" name="Google Shape;379;p44"/>
          <p:cNvSpPr txBox="1"/>
          <p:nvPr/>
        </p:nvSpPr>
        <p:spPr>
          <a:xfrm>
            <a:off x="6480000" y="6192000"/>
            <a:ext cx="2883000" cy="936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links</a:t>
            </a:r>
            <a:endParaRPr b="0" sz="1400" strike="noStrike">
              <a:latin typeface="Arial"/>
              <a:ea typeface="Arial"/>
              <a:cs typeface="Arial"/>
              <a:sym typeface="Arial"/>
            </a:endParaRPr>
          </a:p>
          <a:p>
            <a:pPr indent="0" lvl="0" marL="0" marR="0" rtl="0" algn="l">
              <a:spcBef>
                <a:spcPts val="0"/>
              </a:spcBef>
              <a:spcAft>
                <a:spcPts val="0"/>
              </a:spcAft>
              <a:buNone/>
            </a:pPr>
            <a:r>
              <a:rPr b="0" lang="de-DE" sz="1400" strike="noStrike">
                <a:latin typeface="Arial"/>
                <a:ea typeface="Arial"/>
                <a:cs typeface="Arial"/>
                <a:sym typeface="Arial"/>
              </a:rPr>
              <a:t>Tablett mit Funden von Schloenbachia verschiedener Ausprägungen.     Samml</a:t>
            </a:r>
            <a:r>
              <a:rPr lang="de-DE"/>
              <a:t>g.</a:t>
            </a:r>
            <a:r>
              <a:rPr b="0" lang="de-DE" sz="1400" strike="noStrike">
                <a:latin typeface="Arial"/>
                <a:ea typeface="Arial"/>
                <a:cs typeface="Arial"/>
                <a:sym typeface="Arial"/>
              </a:rPr>
              <a:t> Horst</a:t>
            </a:r>
            <a:endParaRPr b="0" sz="1400" strike="noStrike">
              <a:latin typeface="Arial"/>
              <a:ea typeface="Arial"/>
              <a:cs typeface="Arial"/>
              <a:sym typeface="Arial"/>
            </a:endParaRPr>
          </a:p>
        </p:txBody>
      </p:sp>
      <p:sp>
        <p:nvSpPr>
          <p:cNvPr id="380" name="Google Shape;380;p44"/>
          <p:cNvSpPr txBox="1"/>
          <p:nvPr/>
        </p:nvSpPr>
        <p:spPr>
          <a:xfrm>
            <a:off x="8136000" y="1404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32</a:t>
            </a:r>
            <a:endParaRPr b="0" sz="1800" strike="noStrike">
              <a:latin typeface="Arial"/>
              <a:ea typeface="Arial"/>
              <a:cs typeface="Arial"/>
              <a:sym typeface="Arial"/>
            </a:endParaRPr>
          </a:p>
        </p:txBody>
      </p:sp>
      <p:sp>
        <p:nvSpPr>
          <p:cNvPr id="381" name="Google Shape;381;p44"/>
          <p:cNvSpPr txBox="1"/>
          <p:nvPr/>
        </p:nvSpPr>
        <p:spPr>
          <a:xfrm>
            <a:off x="3941675" y="6713725"/>
            <a:ext cx="504000" cy="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cm</a:t>
            </a:r>
            <a:endParaRPr sz="1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5"/>
          <p:cNvSpPr txBox="1"/>
          <p:nvPr/>
        </p:nvSpPr>
        <p:spPr>
          <a:xfrm>
            <a:off x="2052000" y="756000"/>
            <a:ext cx="5461500" cy="43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2400"/>
              <a:t>Turrilites</a:t>
            </a:r>
            <a:r>
              <a:rPr b="0" lang="de-DE" sz="2400" strike="noStrike">
                <a:latin typeface="Arial"/>
                <a:ea typeface="Arial"/>
                <a:cs typeface="Arial"/>
                <a:sym typeface="Arial"/>
              </a:rPr>
              <a:t> von Escalles/Cap Blanc- Nez</a:t>
            </a:r>
            <a:endParaRPr b="0" sz="2400" strike="noStrike">
              <a:latin typeface="Arial"/>
              <a:ea typeface="Arial"/>
              <a:cs typeface="Arial"/>
              <a:sym typeface="Arial"/>
            </a:endParaRPr>
          </a:p>
        </p:txBody>
      </p:sp>
      <p:pic>
        <p:nvPicPr>
          <p:cNvPr id="387" name="Google Shape;387;p45"/>
          <p:cNvPicPr preferRelativeResize="0"/>
          <p:nvPr/>
        </p:nvPicPr>
        <p:blipFill rotWithShape="1">
          <a:blip r:embed="rId3">
            <a:alphaModFix/>
          </a:blip>
          <a:srcRect b="0" l="0" r="0" t="0"/>
          <a:stretch/>
        </p:blipFill>
        <p:spPr>
          <a:xfrm>
            <a:off x="768960" y="2321280"/>
            <a:ext cx="3756960" cy="4384440"/>
          </a:xfrm>
          <a:prstGeom prst="rect">
            <a:avLst/>
          </a:prstGeom>
          <a:noFill/>
          <a:ln>
            <a:noFill/>
          </a:ln>
        </p:spPr>
      </p:pic>
      <p:pic>
        <p:nvPicPr>
          <p:cNvPr id="388" name="Google Shape;388;p45"/>
          <p:cNvPicPr preferRelativeResize="0"/>
          <p:nvPr/>
        </p:nvPicPr>
        <p:blipFill rotWithShape="1">
          <a:blip r:embed="rId4">
            <a:alphaModFix/>
          </a:blip>
          <a:srcRect b="0" l="0" r="0" t="0"/>
          <a:stretch/>
        </p:blipFill>
        <p:spPr>
          <a:xfrm>
            <a:off x="5076000" y="2322720"/>
            <a:ext cx="4176000" cy="4373280"/>
          </a:xfrm>
          <a:prstGeom prst="rect">
            <a:avLst/>
          </a:prstGeom>
          <a:noFill/>
          <a:ln>
            <a:noFill/>
          </a:ln>
        </p:spPr>
      </p:pic>
      <p:sp>
        <p:nvSpPr>
          <p:cNvPr id="389" name="Google Shape;389;p45"/>
          <p:cNvSpPr txBox="1"/>
          <p:nvPr/>
        </p:nvSpPr>
        <p:spPr>
          <a:xfrm>
            <a:off x="900000" y="1494725"/>
            <a:ext cx="6694500" cy="432000"/>
          </a:xfrm>
          <a:prstGeom prst="rect">
            <a:avLst/>
          </a:prstGeom>
          <a:noFill/>
          <a:ln>
            <a:noFill/>
          </a:ln>
        </p:spPr>
        <p:txBody>
          <a:bodyPr anchorCtr="0" anchor="t" bIns="45000" lIns="90000" spcFirstLastPara="1" rIns="90000" wrap="square" tIns="45000">
            <a:normAutofit fontScale="85000" lnSpcReduction="10000"/>
          </a:bodyPr>
          <a:lstStyle/>
          <a:p>
            <a:pPr indent="0" lvl="0" marL="0" marR="0" rtl="0" algn="l">
              <a:spcBef>
                <a:spcPts val="0"/>
              </a:spcBef>
              <a:spcAft>
                <a:spcPts val="0"/>
              </a:spcAft>
              <a:buNone/>
            </a:pPr>
            <a:r>
              <a:rPr b="0" lang="de-DE" sz="1400" strike="noStrike">
                <a:latin typeface="Arial"/>
                <a:ea typeface="Arial"/>
                <a:cs typeface="Arial"/>
                <a:sym typeface="Arial"/>
              </a:rPr>
              <a:t>Viele Jahre habe ich vergeblich nach diesen Fossilien in Escalles gesucht, aber nicht gefunden. Nun, in den letzten Jahren, sind sie in </a:t>
            </a:r>
            <a:r>
              <a:rPr lang="de-DE"/>
              <a:t>zahlreichen</a:t>
            </a:r>
            <a:r>
              <a:rPr b="0" lang="de-DE" sz="1400" strike="noStrike">
                <a:latin typeface="Arial"/>
                <a:ea typeface="Arial"/>
                <a:cs typeface="Arial"/>
                <a:sym typeface="Arial"/>
              </a:rPr>
              <a:t> Exemplaren zu finden gewesen.</a:t>
            </a:r>
            <a:endParaRPr b="0" sz="1400" strike="noStrike">
              <a:latin typeface="Arial"/>
              <a:ea typeface="Arial"/>
              <a:cs typeface="Arial"/>
              <a:sym typeface="Arial"/>
            </a:endParaRPr>
          </a:p>
        </p:txBody>
      </p:sp>
      <p:sp>
        <p:nvSpPr>
          <p:cNvPr id="390" name="Google Shape;390;p45"/>
          <p:cNvSpPr txBox="1"/>
          <p:nvPr/>
        </p:nvSpPr>
        <p:spPr>
          <a:xfrm>
            <a:off x="1728000" y="6840000"/>
            <a:ext cx="626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Turreliten gehören ebenfalls zu den aberranten Ammoniten</a:t>
            </a:r>
            <a:endParaRPr b="0" sz="1800" strike="noStrike">
              <a:latin typeface="Arial"/>
              <a:ea typeface="Arial"/>
              <a:cs typeface="Arial"/>
              <a:sym typeface="Arial"/>
            </a:endParaRPr>
          </a:p>
        </p:txBody>
      </p:sp>
      <p:sp>
        <p:nvSpPr>
          <p:cNvPr id="391" name="Google Shape;391;p45"/>
          <p:cNvSpPr txBox="1"/>
          <p:nvPr/>
        </p:nvSpPr>
        <p:spPr>
          <a:xfrm>
            <a:off x="8064000" y="1404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33</a:t>
            </a:r>
            <a:endParaRPr b="0" sz="1800" strike="noStrike">
              <a:latin typeface="Arial"/>
              <a:ea typeface="Arial"/>
              <a:cs typeface="Arial"/>
              <a:sym typeface="Arial"/>
            </a:endParaRPr>
          </a:p>
        </p:txBody>
      </p:sp>
      <p:sp>
        <p:nvSpPr>
          <p:cNvPr id="392" name="Google Shape;392;p45"/>
          <p:cNvSpPr txBox="1"/>
          <p:nvPr/>
        </p:nvSpPr>
        <p:spPr>
          <a:xfrm>
            <a:off x="621175" y="1890300"/>
            <a:ext cx="41760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de-DE" sz="1100">
                <a:solidFill>
                  <a:schemeClr val="dk1"/>
                </a:solidFill>
              </a:rPr>
              <a:t>Hypoturrelitis tuberculatus Bosc       Fossiliens Westfalen S. 252</a:t>
            </a:r>
            <a:endParaRPr sz="1800"/>
          </a:p>
        </p:txBody>
      </p:sp>
      <p:sp>
        <p:nvSpPr>
          <p:cNvPr id="393" name="Google Shape;393;p45"/>
          <p:cNvSpPr txBox="1"/>
          <p:nvPr/>
        </p:nvSpPr>
        <p:spPr>
          <a:xfrm>
            <a:off x="7614900" y="6288175"/>
            <a:ext cx="1768800" cy="38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ca. 6 cm hoch</a:t>
            </a:r>
            <a:endParaRPr sz="1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6"/>
          <p:cNvSpPr txBox="1"/>
          <p:nvPr/>
        </p:nvSpPr>
        <p:spPr>
          <a:xfrm>
            <a:off x="1848250" y="773825"/>
            <a:ext cx="5616000" cy="43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2800"/>
              <a:t>N</a:t>
            </a:r>
            <a:r>
              <a:rPr b="0" lang="de-DE" sz="2800" strike="noStrike">
                <a:latin typeface="Arial"/>
                <a:ea typeface="Arial"/>
                <a:cs typeface="Arial"/>
                <a:sym typeface="Arial"/>
              </a:rPr>
              <a:t>ochmal Turrelitis aus </a:t>
            </a:r>
            <a:r>
              <a:rPr lang="de-DE" sz="2800"/>
              <a:t>Kalkplatten</a:t>
            </a:r>
            <a:endParaRPr b="0" sz="2800" strike="noStrike">
              <a:latin typeface="Arial"/>
              <a:ea typeface="Arial"/>
              <a:cs typeface="Arial"/>
              <a:sym typeface="Arial"/>
            </a:endParaRPr>
          </a:p>
        </p:txBody>
      </p:sp>
      <p:sp>
        <p:nvSpPr>
          <p:cNvPr id="399" name="Google Shape;399;p46"/>
          <p:cNvSpPr txBox="1"/>
          <p:nvPr/>
        </p:nvSpPr>
        <p:spPr>
          <a:xfrm>
            <a:off x="432000" y="1664400"/>
            <a:ext cx="7200000" cy="504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990"/>
              <a:buFont typeface="Noto Sans Symbols"/>
              <a:buChar char="●"/>
            </a:pPr>
            <a:r>
              <a:rPr b="0" lang="de-DE" sz="2200" strike="noStrike">
                <a:latin typeface="Arial"/>
                <a:ea typeface="Arial"/>
                <a:cs typeface="Arial"/>
                <a:sym typeface="Arial"/>
              </a:rPr>
              <a:t>Das entsprechende Negativ im Kalkstein sieht so aus.</a:t>
            </a:r>
            <a:endParaRPr b="0" sz="2200" strike="noStrike">
              <a:latin typeface="Arial"/>
              <a:ea typeface="Arial"/>
              <a:cs typeface="Arial"/>
              <a:sym typeface="Arial"/>
            </a:endParaRPr>
          </a:p>
        </p:txBody>
      </p:sp>
      <p:pic>
        <p:nvPicPr>
          <p:cNvPr id="400" name="Google Shape;400;p46"/>
          <p:cNvPicPr preferRelativeResize="0"/>
          <p:nvPr/>
        </p:nvPicPr>
        <p:blipFill rotWithShape="1">
          <a:blip r:embed="rId3">
            <a:alphaModFix/>
          </a:blip>
          <a:srcRect b="0" l="0" r="0" t="0"/>
          <a:stretch/>
        </p:blipFill>
        <p:spPr>
          <a:xfrm>
            <a:off x="684000" y="2483640"/>
            <a:ext cx="6120000" cy="4588560"/>
          </a:xfrm>
          <a:prstGeom prst="rect">
            <a:avLst/>
          </a:prstGeom>
          <a:noFill/>
          <a:ln>
            <a:noFill/>
          </a:ln>
        </p:spPr>
      </p:pic>
      <p:sp>
        <p:nvSpPr>
          <p:cNvPr id="401" name="Google Shape;401;p46"/>
          <p:cNvSpPr txBox="1"/>
          <p:nvPr/>
        </p:nvSpPr>
        <p:spPr>
          <a:xfrm>
            <a:off x="7092000" y="2322175"/>
            <a:ext cx="2520000" cy="26619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500" strike="noStrike">
                <a:latin typeface="Arial"/>
                <a:ea typeface="Arial"/>
                <a:cs typeface="Arial"/>
                <a:sym typeface="Arial"/>
              </a:rPr>
              <a:t>Der ganze Bereich vor der Steilküste wird grob als Cenoman bezeichnet. Angesichts dieser doch sehr häufigen Funde von Turreliten ist zumindest auch das Turon nicht auszuschließen. Ob allerdings diese Kalkplatten nur abgebrochene Felsen sind lässt sich nicht klären.</a:t>
            </a:r>
            <a:endParaRPr b="0" sz="1500" strike="noStrike">
              <a:latin typeface="Arial"/>
              <a:ea typeface="Arial"/>
              <a:cs typeface="Arial"/>
              <a:sym typeface="Arial"/>
            </a:endParaRPr>
          </a:p>
        </p:txBody>
      </p:sp>
      <p:sp>
        <p:nvSpPr>
          <p:cNvPr id="402" name="Google Shape;402;p46"/>
          <p:cNvSpPr txBox="1"/>
          <p:nvPr/>
        </p:nvSpPr>
        <p:spPr>
          <a:xfrm>
            <a:off x="7092000" y="4984200"/>
            <a:ext cx="2304000" cy="2136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500" strike="noStrike">
                <a:latin typeface="Arial"/>
                <a:ea typeface="Arial"/>
                <a:cs typeface="Arial"/>
                <a:sym typeface="Arial"/>
              </a:rPr>
              <a:t>An einer Stelle der </a:t>
            </a:r>
            <a:r>
              <a:rPr lang="de-DE" sz="1500"/>
              <a:t>frei gespülten</a:t>
            </a:r>
            <a:r>
              <a:rPr b="0" lang="de-DE" sz="1500" strike="noStrike">
                <a:latin typeface="Arial"/>
                <a:ea typeface="Arial"/>
                <a:cs typeface="Arial"/>
                <a:sym typeface="Arial"/>
              </a:rPr>
              <a:t> Kalkplatten sind zahlreiche Bruchstücke von sehr großen Turreliten zu finden gewesen. Eine Bergung ist nicht möglich. Das Gestein ist sehr hart und spröde.</a:t>
            </a:r>
            <a:endParaRPr b="0" sz="1500" strike="noStrike">
              <a:latin typeface="Arial"/>
              <a:ea typeface="Arial"/>
              <a:cs typeface="Arial"/>
              <a:sym typeface="Arial"/>
            </a:endParaRPr>
          </a:p>
        </p:txBody>
      </p:sp>
      <p:sp>
        <p:nvSpPr>
          <p:cNvPr id="403" name="Google Shape;403;p46"/>
          <p:cNvSpPr txBox="1"/>
          <p:nvPr/>
        </p:nvSpPr>
        <p:spPr>
          <a:xfrm>
            <a:off x="8100000" y="1368000"/>
            <a:ext cx="540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34</a:t>
            </a:r>
            <a:endParaRPr b="0" sz="1800" strike="noStrike">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7"/>
          <p:cNvSpPr txBox="1"/>
          <p:nvPr/>
        </p:nvSpPr>
        <p:spPr>
          <a:xfrm>
            <a:off x="1584000" y="720000"/>
            <a:ext cx="64800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800" strike="noStrike">
                <a:latin typeface="Arial"/>
                <a:ea typeface="Arial"/>
                <a:cs typeface="Arial"/>
                <a:sym typeface="Arial"/>
              </a:rPr>
              <a:t>Aberrante Fossilien aus der Oberkreide</a:t>
            </a:r>
            <a:endParaRPr b="0" sz="2800" strike="noStrike">
              <a:latin typeface="Arial"/>
              <a:ea typeface="Arial"/>
              <a:cs typeface="Arial"/>
              <a:sym typeface="Arial"/>
            </a:endParaRPr>
          </a:p>
        </p:txBody>
      </p:sp>
      <p:sp>
        <p:nvSpPr>
          <p:cNvPr id="409" name="Google Shape;409;p47"/>
          <p:cNvSpPr txBox="1"/>
          <p:nvPr/>
        </p:nvSpPr>
        <p:spPr>
          <a:xfrm>
            <a:off x="1440000" y="1440000"/>
            <a:ext cx="5400000" cy="432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Aus: </a:t>
            </a:r>
            <a:endParaRPr b="0" sz="1800" strike="noStrike">
              <a:latin typeface="Arial"/>
              <a:ea typeface="Arial"/>
              <a:cs typeface="Arial"/>
              <a:sym typeface="Arial"/>
            </a:endParaRPr>
          </a:p>
        </p:txBody>
      </p:sp>
      <p:sp>
        <p:nvSpPr>
          <p:cNvPr id="410" name="Google Shape;410;p47"/>
          <p:cNvSpPr txBox="1"/>
          <p:nvPr/>
        </p:nvSpPr>
        <p:spPr>
          <a:xfrm>
            <a:off x="8100000" y="1368000"/>
            <a:ext cx="576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35</a:t>
            </a:r>
            <a:endParaRPr b="0" sz="1800" strike="noStrike">
              <a:latin typeface="Arial"/>
              <a:ea typeface="Arial"/>
              <a:cs typeface="Arial"/>
              <a:sym typeface="Arial"/>
            </a:endParaRPr>
          </a:p>
        </p:txBody>
      </p:sp>
      <p:sp>
        <p:nvSpPr>
          <p:cNvPr id="411" name="Google Shape;411;p47"/>
          <p:cNvSpPr txBox="1"/>
          <p:nvPr/>
        </p:nvSpPr>
        <p:spPr>
          <a:xfrm>
            <a:off x="2088000" y="1512000"/>
            <a:ext cx="3924000" cy="288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100" strike="noStrike">
                <a:latin typeface="Arial"/>
                <a:ea typeface="Arial"/>
                <a:cs typeface="Arial"/>
                <a:sym typeface="Arial"/>
              </a:rPr>
              <a:t>Aus „Wirbellose Tiere aus der Vorzeit“ Lehmann u. Hillmer</a:t>
            </a:r>
            <a:endParaRPr b="0" sz="1100" strike="noStrike">
              <a:latin typeface="Arial"/>
              <a:ea typeface="Arial"/>
              <a:cs typeface="Arial"/>
              <a:sym typeface="Arial"/>
            </a:endParaRPr>
          </a:p>
        </p:txBody>
      </p:sp>
      <p:pic>
        <p:nvPicPr>
          <p:cNvPr id="412" name="Google Shape;412;p47"/>
          <p:cNvPicPr preferRelativeResize="0"/>
          <p:nvPr/>
        </p:nvPicPr>
        <p:blipFill rotWithShape="1">
          <a:blip r:embed="rId3">
            <a:alphaModFix/>
          </a:blip>
          <a:srcRect b="0" l="0" r="0" t="0"/>
          <a:stretch/>
        </p:blipFill>
        <p:spPr>
          <a:xfrm>
            <a:off x="1008000" y="1872000"/>
            <a:ext cx="7850880" cy="523368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48"/>
          <p:cNvSpPr txBox="1"/>
          <p:nvPr/>
        </p:nvSpPr>
        <p:spPr>
          <a:xfrm>
            <a:off x="1391800" y="720000"/>
            <a:ext cx="69933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800" strike="noStrike">
                <a:latin typeface="Arial"/>
                <a:ea typeface="Arial"/>
                <a:cs typeface="Arial"/>
                <a:sym typeface="Arial"/>
              </a:rPr>
              <a:t>Weitere Funde von den Ton-</a:t>
            </a:r>
            <a:r>
              <a:rPr lang="de-DE" sz="2800"/>
              <a:t> Mergel</a:t>
            </a:r>
            <a:r>
              <a:rPr b="0" lang="de-DE" sz="2800" strike="noStrike">
                <a:latin typeface="Arial"/>
                <a:ea typeface="Arial"/>
                <a:cs typeface="Arial"/>
                <a:sym typeface="Arial"/>
              </a:rPr>
              <a:t>platten</a:t>
            </a:r>
            <a:endParaRPr b="0" sz="2800" strike="noStrike">
              <a:latin typeface="Arial"/>
              <a:ea typeface="Arial"/>
              <a:cs typeface="Arial"/>
              <a:sym typeface="Arial"/>
            </a:endParaRPr>
          </a:p>
        </p:txBody>
      </p:sp>
      <p:sp>
        <p:nvSpPr>
          <p:cNvPr id="418" name="Google Shape;418;p48"/>
          <p:cNvSpPr txBox="1"/>
          <p:nvPr/>
        </p:nvSpPr>
        <p:spPr>
          <a:xfrm>
            <a:off x="828000" y="1872000"/>
            <a:ext cx="3384000" cy="432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1170"/>
              <a:buFont typeface="Noto Sans Symbols"/>
              <a:buChar char="●"/>
            </a:pPr>
            <a:r>
              <a:rPr b="0" lang="de-DE" sz="2600" strike="noStrike">
                <a:latin typeface="Arial"/>
                <a:ea typeface="Arial"/>
                <a:cs typeface="Arial"/>
                <a:sym typeface="Arial"/>
              </a:rPr>
              <a:t>aberrante </a:t>
            </a:r>
            <a:r>
              <a:rPr b="0" lang="de-DE" sz="2000" strike="noStrike">
                <a:latin typeface="Arial"/>
                <a:ea typeface="Arial"/>
                <a:cs typeface="Arial"/>
                <a:sym typeface="Arial"/>
              </a:rPr>
              <a:t>Ammoniten</a:t>
            </a:r>
            <a:endParaRPr b="0" sz="2000" strike="noStrike">
              <a:latin typeface="Arial"/>
              <a:ea typeface="Arial"/>
              <a:cs typeface="Arial"/>
              <a:sym typeface="Arial"/>
            </a:endParaRPr>
          </a:p>
        </p:txBody>
      </p:sp>
      <p:pic>
        <p:nvPicPr>
          <p:cNvPr id="419" name="Google Shape;419;p48"/>
          <p:cNvPicPr preferRelativeResize="0"/>
          <p:nvPr/>
        </p:nvPicPr>
        <p:blipFill rotWithShape="1">
          <a:blip r:embed="rId3">
            <a:alphaModFix/>
          </a:blip>
          <a:srcRect b="0" l="0" r="0" t="0"/>
          <a:stretch/>
        </p:blipFill>
        <p:spPr>
          <a:xfrm>
            <a:off x="723240" y="2571480"/>
            <a:ext cx="3776760" cy="4268520"/>
          </a:xfrm>
          <a:prstGeom prst="rect">
            <a:avLst/>
          </a:prstGeom>
          <a:noFill/>
          <a:ln>
            <a:noFill/>
          </a:ln>
        </p:spPr>
      </p:pic>
      <p:pic>
        <p:nvPicPr>
          <p:cNvPr id="420" name="Google Shape;420;p48"/>
          <p:cNvPicPr preferRelativeResize="0"/>
          <p:nvPr/>
        </p:nvPicPr>
        <p:blipFill rotWithShape="1">
          <a:blip r:embed="rId4">
            <a:alphaModFix/>
          </a:blip>
          <a:srcRect b="0" l="0" r="0" t="0"/>
          <a:stretch/>
        </p:blipFill>
        <p:spPr>
          <a:xfrm>
            <a:off x="4932000" y="2635560"/>
            <a:ext cx="4464000" cy="4208040"/>
          </a:xfrm>
          <a:prstGeom prst="rect">
            <a:avLst/>
          </a:prstGeom>
          <a:noFill/>
          <a:ln>
            <a:noFill/>
          </a:ln>
        </p:spPr>
      </p:pic>
      <p:sp>
        <p:nvSpPr>
          <p:cNvPr id="421" name="Google Shape;421;p48"/>
          <p:cNvSpPr txBox="1"/>
          <p:nvPr/>
        </p:nvSpPr>
        <p:spPr>
          <a:xfrm>
            <a:off x="5040000" y="1944000"/>
            <a:ext cx="3600000" cy="432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2000" strike="noStrike">
                <a:latin typeface="Arial"/>
                <a:ea typeface="Arial"/>
                <a:cs typeface="Arial"/>
                <a:sym typeface="Arial"/>
              </a:rPr>
              <a:t>Abdrücke vom Nabelbereich</a:t>
            </a:r>
            <a:endParaRPr b="0" sz="2000" strike="noStrike">
              <a:latin typeface="Arial"/>
              <a:ea typeface="Arial"/>
              <a:cs typeface="Arial"/>
              <a:sym typeface="Arial"/>
            </a:endParaRPr>
          </a:p>
        </p:txBody>
      </p:sp>
      <p:sp>
        <p:nvSpPr>
          <p:cNvPr id="422" name="Google Shape;422;p48"/>
          <p:cNvSpPr txBox="1"/>
          <p:nvPr/>
        </p:nvSpPr>
        <p:spPr>
          <a:xfrm>
            <a:off x="8100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36</a:t>
            </a:r>
            <a:endParaRPr b="0" sz="1800" strike="noStrike">
              <a:latin typeface="Arial"/>
              <a:ea typeface="Arial"/>
              <a:cs typeface="Arial"/>
              <a:sym typeface="Arial"/>
            </a:endParaRPr>
          </a:p>
        </p:txBody>
      </p:sp>
      <p:sp>
        <p:nvSpPr>
          <p:cNvPr id="423" name="Google Shape;423;p48"/>
          <p:cNvSpPr txBox="1"/>
          <p:nvPr/>
        </p:nvSpPr>
        <p:spPr>
          <a:xfrm>
            <a:off x="948300" y="6801475"/>
            <a:ext cx="3384000" cy="43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Die Größe beträgt ca. 2 - 3 cm</a:t>
            </a:r>
            <a:endParaRPr sz="1800"/>
          </a:p>
        </p:txBody>
      </p:sp>
      <p:sp>
        <p:nvSpPr>
          <p:cNvPr id="424" name="Google Shape;424;p48"/>
          <p:cNvSpPr txBox="1"/>
          <p:nvPr/>
        </p:nvSpPr>
        <p:spPr>
          <a:xfrm>
            <a:off x="5266700" y="6836175"/>
            <a:ext cx="40227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Die Größe beträgt max. ca. 1,5 cm </a:t>
            </a:r>
            <a:r>
              <a:rPr lang="de-DE" sz="1800">
                <a:solidFill>
                  <a:schemeClr val="dk1"/>
                </a:solidFill>
              </a:rPr>
              <a:t>ø</a:t>
            </a:r>
            <a:endParaRPr sz="1800">
              <a:solidFill>
                <a:schemeClr val="dk1"/>
              </a:solidFill>
            </a:endParaRPr>
          </a:p>
          <a:p>
            <a:pPr indent="0" lvl="0" marL="0" rtl="0" algn="l">
              <a:spcBef>
                <a:spcPts val="0"/>
              </a:spcBef>
              <a:spcAft>
                <a:spcPts val="0"/>
              </a:spcAft>
              <a:buNone/>
            </a:pPr>
            <a:r>
              <a:t/>
            </a:r>
            <a:endParaRPr sz="18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49"/>
          <p:cNvSpPr txBox="1"/>
          <p:nvPr/>
        </p:nvSpPr>
        <p:spPr>
          <a:xfrm>
            <a:off x="1213700" y="648000"/>
            <a:ext cx="7282200" cy="57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200" strike="noStrike">
                <a:latin typeface="Arial"/>
                <a:ea typeface="Arial"/>
                <a:cs typeface="Arial"/>
                <a:sym typeface="Arial"/>
              </a:rPr>
              <a:t>Grafik Ammonitenfauna Cenoman nach Richter</a:t>
            </a:r>
            <a:r>
              <a:rPr b="0" lang="de-DE" sz="2800" strike="noStrike">
                <a:latin typeface="Arial"/>
                <a:ea typeface="Arial"/>
                <a:cs typeface="Arial"/>
                <a:sym typeface="Arial"/>
              </a:rPr>
              <a:t>   Tafel 1</a:t>
            </a:r>
            <a:endParaRPr b="0" sz="2800" strike="noStrike">
              <a:latin typeface="Arial"/>
              <a:ea typeface="Arial"/>
              <a:cs typeface="Arial"/>
              <a:sym typeface="Arial"/>
            </a:endParaRPr>
          </a:p>
        </p:txBody>
      </p:sp>
      <p:sp>
        <p:nvSpPr>
          <p:cNvPr id="430" name="Google Shape;430;p49"/>
          <p:cNvSpPr txBox="1"/>
          <p:nvPr/>
        </p:nvSpPr>
        <p:spPr>
          <a:xfrm>
            <a:off x="8064000" y="1368000"/>
            <a:ext cx="576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37</a:t>
            </a:r>
            <a:endParaRPr b="0" sz="1800" strike="noStrike">
              <a:latin typeface="Arial"/>
              <a:ea typeface="Arial"/>
              <a:cs typeface="Arial"/>
              <a:sym typeface="Arial"/>
            </a:endParaRPr>
          </a:p>
        </p:txBody>
      </p:sp>
      <p:sp>
        <p:nvSpPr>
          <p:cNvPr id="431" name="Google Shape;431;p49"/>
          <p:cNvSpPr txBox="1"/>
          <p:nvPr/>
        </p:nvSpPr>
        <p:spPr>
          <a:xfrm>
            <a:off x="1404000" y="1548000"/>
            <a:ext cx="6408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Ein früher Versuch eine übersichtliche Auflistung zu erstellen</a:t>
            </a:r>
            <a:endParaRPr b="0" sz="1800" strike="noStrike">
              <a:latin typeface="Arial"/>
              <a:ea typeface="Arial"/>
              <a:cs typeface="Arial"/>
              <a:sym typeface="Arial"/>
            </a:endParaRPr>
          </a:p>
        </p:txBody>
      </p:sp>
      <p:pic>
        <p:nvPicPr>
          <p:cNvPr id="432" name="Google Shape;432;p49"/>
          <p:cNvPicPr preferRelativeResize="0"/>
          <p:nvPr/>
        </p:nvPicPr>
        <p:blipFill rotWithShape="1">
          <a:blip r:embed="rId3">
            <a:alphaModFix/>
          </a:blip>
          <a:srcRect b="0" l="0" r="0" t="0"/>
          <a:stretch/>
        </p:blipFill>
        <p:spPr>
          <a:xfrm>
            <a:off x="381245" y="2092200"/>
            <a:ext cx="7648920" cy="5112001"/>
          </a:xfrm>
          <a:prstGeom prst="rect">
            <a:avLst/>
          </a:prstGeom>
          <a:noFill/>
          <a:ln>
            <a:noFill/>
          </a:ln>
        </p:spPr>
      </p:pic>
      <p:sp>
        <p:nvSpPr>
          <p:cNvPr id="433" name="Google Shape;433;p49"/>
          <p:cNvSpPr txBox="1"/>
          <p:nvPr/>
        </p:nvSpPr>
        <p:spPr>
          <a:xfrm>
            <a:off x="8218550" y="2092200"/>
            <a:ext cx="1502700" cy="4196100"/>
          </a:xfrm>
          <a:prstGeom prst="rect">
            <a:avLst/>
          </a:prstGeom>
          <a:noFill/>
          <a:ln>
            <a:noFill/>
          </a:ln>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de-DE" sz="1800"/>
              <a:t>A 148</a:t>
            </a:r>
            <a:endParaRPr sz="1800"/>
          </a:p>
          <a:p>
            <a:pPr indent="0" lvl="0" marL="0" rtl="0" algn="l">
              <a:spcBef>
                <a:spcPts val="0"/>
              </a:spcBef>
              <a:spcAft>
                <a:spcPts val="0"/>
              </a:spcAft>
              <a:buNone/>
            </a:pPr>
            <a:r>
              <a:rPr lang="de-DE" sz="1800"/>
              <a:t>Acanthoceras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de-DE" sz="1800"/>
              <a:t>A 160</a:t>
            </a:r>
            <a:endParaRPr sz="1800"/>
          </a:p>
          <a:p>
            <a:pPr indent="0" lvl="0" marL="0" rtl="0" algn="l">
              <a:spcBef>
                <a:spcPts val="0"/>
              </a:spcBef>
              <a:spcAft>
                <a:spcPts val="0"/>
              </a:spcAft>
              <a:buNone/>
            </a:pPr>
            <a:r>
              <a:rPr lang="de-DE" sz="1800"/>
              <a:t>Turrelitis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de-DE" sz="1800"/>
              <a:t>A 149</a:t>
            </a:r>
            <a:endParaRPr sz="1800"/>
          </a:p>
          <a:p>
            <a:pPr indent="0" lvl="0" marL="0" rtl="0" algn="l">
              <a:spcBef>
                <a:spcPts val="0"/>
              </a:spcBef>
              <a:spcAft>
                <a:spcPts val="0"/>
              </a:spcAft>
              <a:buNone/>
            </a:pPr>
            <a:r>
              <a:rPr lang="de-DE" sz="1800"/>
              <a:t>Mammites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de-DE" sz="1800"/>
              <a:t>A159 </a:t>
            </a:r>
            <a:r>
              <a:rPr lang="de-DE" sz="1800"/>
              <a:t>Aegocrioceras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de-DE" sz="1800"/>
              <a:t>A133</a:t>
            </a:r>
            <a:endParaRPr sz="1800"/>
          </a:p>
          <a:p>
            <a:pPr indent="0" lvl="0" marL="0" rtl="0" algn="l">
              <a:spcBef>
                <a:spcPts val="0"/>
              </a:spcBef>
              <a:spcAft>
                <a:spcPts val="0"/>
              </a:spcAft>
              <a:buNone/>
            </a:pPr>
            <a:r>
              <a:rPr lang="de-DE" sz="1800"/>
              <a:t>Lewesiceras</a:t>
            </a:r>
            <a:endParaRPr sz="1800"/>
          </a:p>
          <a:p>
            <a:pPr indent="0" lvl="0" marL="0" rtl="0" algn="l">
              <a:spcBef>
                <a:spcPts val="0"/>
              </a:spcBef>
              <a:spcAft>
                <a:spcPts val="0"/>
              </a:spcAft>
              <a:buNone/>
            </a:pPr>
            <a:r>
              <a:t/>
            </a:r>
            <a:endParaRPr sz="18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50"/>
          <p:cNvSpPr txBox="1"/>
          <p:nvPr/>
        </p:nvSpPr>
        <p:spPr>
          <a:xfrm>
            <a:off x="1896675" y="1476000"/>
            <a:ext cx="4839300" cy="432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1170"/>
              <a:buFont typeface="Noto Sans Symbols"/>
              <a:buChar char="●"/>
            </a:pPr>
            <a:r>
              <a:rPr b="0" lang="de-DE" sz="2600" strike="noStrike">
                <a:latin typeface="Arial"/>
                <a:ea typeface="Arial"/>
                <a:cs typeface="Arial"/>
                <a:sym typeface="Arial"/>
              </a:rPr>
              <a:t>Zusammengestellt um 199</a:t>
            </a:r>
            <a:r>
              <a:rPr lang="de-DE" sz="2600"/>
              <a:t>7</a:t>
            </a:r>
            <a:endParaRPr b="0" sz="2600" strike="noStrike">
              <a:latin typeface="Arial"/>
              <a:ea typeface="Arial"/>
              <a:cs typeface="Arial"/>
              <a:sym typeface="Arial"/>
            </a:endParaRPr>
          </a:p>
        </p:txBody>
      </p:sp>
      <p:pic>
        <p:nvPicPr>
          <p:cNvPr id="439" name="Google Shape;439;p50"/>
          <p:cNvPicPr preferRelativeResize="0"/>
          <p:nvPr/>
        </p:nvPicPr>
        <p:blipFill rotWithShape="1">
          <a:blip r:embed="rId3">
            <a:alphaModFix/>
          </a:blip>
          <a:srcRect b="0" l="0" r="0" t="0"/>
          <a:stretch/>
        </p:blipFill>
        <p:spPr>
          <a:xfrm>
            <a:off x="1080360" y="1996200"/>
            <a:ext cx="7739640" cy="5131800"/>
          </a:xfrm>
          <a:prstGeom prst="rect">
            <a:avLst/>
          </a:prstGeom>
          <a:noFill/>
          <a:ln>
            <a:noFill/>
          </a:ln>
        </p:spPr>
      </p:pic>
      <p:sp>
        <p:nvSpPr>
          <p:cNvPr id="440" name="Google Shape;440;p50"/>
          <p:cNvSpPr txBox="1"/>
          <p:nvPr/>
        </p:nvSpPr>
        <p:spPr>
          <a:xfrm>
            <a:off x="1215600" y="779125"/>
            <a:ext cx="6696000" cy="43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Grafik Ammonitenfauna nach Richter </a:t>
            </a:r>
            <a:r>
              <a:rPr b="0" lang="de-DE" sz="2200" strike="noStrike">
                <a:latin typeface="Arial"/>
                <a:ea typeface="Arial"/>
                <a:cs typeface="Arial"/>
                <a:sym typeface="Arial"/>
              </a:rPr>
              <a:t>   </a:t>
            </a:r>
            <a:r>
              <a:rPr b="0" lang="de-DE" sz="2800" strike="noStrike">
                <a:latin typeface="Arial"/>
                <a:ea typeface="Arial"/>
                <a:cs typeface="Arial"/>
                <a:sym typeface="Arial"/>
              </a:rPr>
              <a:t>  </a:t>
            </a:r>
            <a:r>
              <a:rPr lang="de-DE" sz="2800"/>
              <a:t>Tafel 2</a:t>
            </a:r>
            <a:endParaRPr b="0" sz="2800" strike="noStrike">
              <a:latin typeface="Arial"/>
              <a:ea typeface="Arial"/>
              <a:cs typeface="Arial"/>
              <a:sym typeface="Arial"/>
            </a:endParaRPr>
          </a:p>
        </p:txBody>
      </p:sp>
      <p:sp>
        <p:nvSpPr>
          <p:cNvPr id="441" name="Google Shape;441;p50"/>
          <p:cNvSpPr txBox="1"/>
          <p:nvPr/>
        </p:nvSpPr>
        <p:spPr>
          <a:xfrm>
            <a:off x="8064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38</a:t>
            </a:r>
            <a:endParaRPr b="0" sz="1800" strike="noStrike">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1"/>
          <p:cNvSpPr txBox="1"/>
          <p:nvPr/>
        </p:nvSpPr>
        <p:spPr>
          <a:xfrm>
            <a:off x="2112850" y="707125"/>
            <a:ext cx="48960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800" strike="noStrike">
                <a:latin typeface="Arial"/>
                <a:ea typeface="Arial"/>
                <a:cs typeface="Arial"/>
                <a:sym typeface="Arial"/>
              </a:rPr>
              <a:t>Entwicklung der Lobenlinien I</a:t>
            </a:r>
            <a:endParaRPr b="0" sz="2800" strike="noStrike">
              <a:latin typeface="Arial"/>
              <a:ea typeface="Arial"/>
              <a:cs typeface="Arial"/>
              <a:sym typeface="Arial"/>
            </a:endParaRPr>
          </a:p>
        </p:txBody>
      </p:sp>
      <p:sp>
        <p:nvSpPr>
          <p:cNvPr id="447" name="Google Shape;447;p51"/>
          <p:cNvSpPr txBox="1"/>
          <p:nvPr/>
        </p:nvSpPr>
        <p:spPr>
          <a:xfrm>
            <a:off x="504000" y="1512000"/>
            <a:ext cx="3960000" cy="432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990"/>
              <a:buFont typeface="Noto Sans Symbols"/>
              <a:buChar char="●"/>
            </a:pPr>
            <a:r>
              <a:rPr b="0" lang="de-DE" sz="2200" strike="noStrike">
                <a:latin typeface="Arial"/>
                <a:ea typeface="Arial"/>
                <a:cs typeface="Arial"/>
                <a:sym typeface="Arial"/>
              </a:rPr>
              <a:t>Definition und Bedeutung</a:t>
            </a:r>
            <a:endParaRPr b="0" sz="2200" strike="noStrike">
              <a:latin typeface="Arial"/>
              <a:ea typeface="Arial"/>
              <a:cs typeface="Arial"/>
              <a:sym typeface="Arial"/>
            </a:endParaRPr>
          </a:p>
        </p:txBody>
      </p:sp>
      <p:pic>
        <p:nvPicPr>
          <p:cNvPr id="448" name="Google Shape;448;p51"/>
          <p:cNvPicPr preferRelativeResize="0"/>
          <p:nvPr/>
        </p:nvPicPr>
        <p:blipFill rotWithShape="1">
          <a:blip r:embed="rId3">
            <a:alphaModFix/>
          </a:blip>
          <a:srcRect b="0" l="0" r="0" t="0"/>
          <a:stretch/>
        </p:blipFill>
        <p:spPr>
          <a:xfrm>
            <a:off x="716040" y="3672000"/>
            <a:ext cx="4685400" cy="3096000"/>
          </a:xfrm>
          <a:prstGeom prst="rect">
            <a:avLst/>
          </a:prstGeom>
          <a:noFill/>
          <a:ln>
            <a:noFill/>
          </a:ln>
        </p:spPr>
      </p:pic>
      <p:sp>
        <p:nvSpPr>
          <p:cNvPr id="449" name="Google Shape;449;p51"/>
          <p:cNvSpPr txBox="1"/>
          <p:nvPr/>
        </p:nvSpPr>
        <p:spPr>
          <a:xfrm>
            <a:off x="720000" y="2088000"/>
            <a:ext cx="4608000" cy="1476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Def.:</a:t>
            </a:r>
            <a:endParaRPr b="0" sz="1400" strike="noStrike">
              <a:latin typeface="Arial"/>
              <a:ea typeface="Arial"/>
              <a:cs typeface="Arial"/>
              <a:sym typeface="Arial"/>
            </a:endParaRPr>
          </a:p>
          <a:p>
            <a:pPr indent="0" lvl="0" marL="0" marR="0" rtl="0" algn="l">
              <a:spcBef>
                <a:spcPts val="0"/>
              </a:spcBef>
              <a:spcAft>
                <a:spcPts val="0"/>
              </a:spcAft>
              <a:buNone/>
            </a:pPr>
            <a:r>
              <a:rPr b="0" lang="de-DE" sz="1400" strike="noStrike">
                <a:latin typeface="Arial"/>
                <a:ea typeface="Arial"/>
                <a:cs typeface="Arial"/>
                <a:sym typeface="Arial"/>
              </a:rPr>
              <a:t>Lobenlinien sind bei fossilen Ammonoideen und Nautiloideen die Nähte zwischen der Gehäusewand und den Kammerscheidewänden (Septen). Die Lobenlinie ist bei den fossilen Arten unmittelbar nach Entfernung der Schale an den Steinkernen sichtbar.</a:t>
            </a:r>
            <a:endParaRPr b="0" sz="1400" strike="noStrike">
              <a:latin typeface="Arial"/>
              <a:ea typeface="Arial"/>
              <a:cs typeface="Arial"/>
              <a:sym typeface="Arial"/>
            </a:endParaRPr>
          </a:p>
        </p:txBody>
      </p:sp>
      <p:sp>
        <p:nvSpPr>
          <p:cNvPr id="450" name="Google Shape;450;p51"/>
          <p:cNvSpPr txBox="1"/>
          <p:nvPr/>
        </p:nvSpPr>
        <p:spPr>
          <a:xfrm>
            <a:off x="5601800" y="1802650"/>
            <a:ext cx="4032000" cy="5514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1" lang="de-DE" sz="1100" strike="noStrike">
                <a:latin typeface="Arial"/>
                <a:ea typeface="Arial"/>
                <a:cs typeface="Arial"/>
                <a:sym typeface="Arial"/>
              </a:rPr>
              <a:t>L</a:t>
            </a:r>
            <a:r>
              <a:rPr b="1" lang="de-DE" sz="1100" u="sng" strike="noStrike">
                <a:latin typeface="Arial"/>
                <a:ea typeface="Arial"/>
                <a:cs typeface="Arial"/>
                <a:sym typeface="Arial"/>
              </a:rPr>
              <a:t>o</a:t>
            </a:r>
            <a:r>
              <a:rPr b="1" lang="de-DE" sz="1100" strike="noStrike">
                <a:latin typeface="Arial"/>
                <a:ea typeface="Arial"/>
                <a:cs typeface="Arial"/>
                <a:sym typeface="Arial"/>
              </a:rPr>
              <a:t>benlinie</a:t>
            </a:r>
            <a:r>
              <a:rPr b="0" lang="de-DE" sz="1100" strike="noStrike">
                <a:latin typeface="Arial"/>
                <a:ea typeface="Arial"/>
                <a:cs typeface="Arial"/>
                <a:sym typeface="Arial"/>
              </a:rPr>
              <a:t> [von </a:t>
            </a:r>
            <a:r>
              <a:rPr b="0" lang="de-DE" sz="1100" u="sng" strike="noStrike">
                <a:solidFill>
                  <a:schemeClr val="hlink"/>
                </a:solidFill>
                <a:latin typeface="Arial"/>
                <a:ea typeface="Arial"/>
                <a:cs typeface="Arial"/>
                <a:sym typeface="Arial"/>
                <a:hlinkClick r:id="rId4"/>
              </a:rPr>
              <a:t>lob-</a:t>
            </a:r>
            <a:r>
              <a:rPr b="0" lang="de-DE" sz="1100" strike="noStrike">
                <a:latin typeface="Arial"/>
                <a:ea typeface="Arial"/>
                <a:cs typeface="Arial"/>
                <a:sym typeface="Arial"/>
              </a:rPr>
              <a:t> ], Sutur, auf Anbrüchen, Anschliffen oder </a:t>
            </a:r>
            <a:r>
              <a:rPr b="0" lang="de-DE" sz="1100" u="sng" strike="noStrike">
                <a:solidFill>
                  <a:schemeClr val="hlink"/>
                </a:solidFill>
                <a:latin typeface="Arial"/>
                <a:ea typeface="Arial"/>
                <a:cs typeface="Arial"/>
                <a:sym typeface="Arial"/>
                <a:hlinkClick r:id="rId5"/>
              </a:rPr>
              <a:t>Steinkernen</a:t>
            </a:r>
            <a:r>
              <a:rPr b="0" lang="de-DE" sz="1100" strike="noStrike">
                <a:latin typeface="Arial"/>
                <a:ea typeface="Arial"/>
                <a:cs typeface="Arial"/>
                <a:sym typeface="Arial"/>
              </a:rPr>
              <a:t> von Kopffüßer-Gehäusen sichtbare, meist gewellte oder gezackte Schnittlinie eines </a:t>
            </a:r>
            <a:r>
              <a:rPr b="0" lang="de-DE" sz="1100" u="sng" strike="noStrike">
                <a:solidFill>
                  <a:schemeClr val="hlink"/>
                </a:solidFill>
                <a:latin typeface="Arial"/>
                <a:ea typeface="Arial"/>
                <a:cs typeface="Arial"/>
                <a:sym typeface="Arial"/>
                <a:hlinkClick r:id="rId6"/>
              </a:rPr>
              <a:t>Septums</a:t>
            </a:r>
            <a:r>
              <a:rPr b="0" lang="de-DE" sz="1100" strike="noStrike">
                <a:latin typeface="Arial"/>
                <a:ea typeface="Arial"/>
                <a:cs typeface="Arial"/>
                <a:sym typeface="Arial"/>
              </a:rPr>
              <a:t>. Die Lobenlinie ist zum Teil hoch differenziert und bei der Unterklasse </a:t>
            </a:r>
            <a:r>
              <a:rPr b="0" lang="de-DE" sz="1100" u="sng" strike="noStrike">
                <a:solidFill>
                  <a:schemeClr val="hlink"/>
                </a:solidFill>
                <a:latin typeface="Arial"/>
                <a:ea typeface="Arial"/>
                <a:cs typeface="Arial"/>
                <a:sym typeface="Arial"/>
                <a:hlinkClick r:id="rId7"/>
              </a:rPr>
              <a:t>Ammonoidea</a:t>
            </a:r>
            <a:r>
              <a:rPr b="0" lang="de-DE" sz="1100" strike="noStrike">
                <a:latin typeface="Arial"/>
                <a:ea typeface="Arial"/>
                <a:cs typeface="Arial"/>
                <a:sym typeface="Arial"/>
              </a:rPr>
              <a:t> phylogenetisch wichtig. Gegen die Mündung gerichtete Wellenberge heißen Sättel (z.B. Externsattel, Internsattel), Wellentäler heißen Loben (C.L. von </a:t>
            </a:r>
            <a:r>
              <a:rPr b="0" lang="de-DE" sz="1100" u="sng" strike="noStrike">
                <a:solidFill>
                  <a:schemeClr val="hlink"/>
                </a:solidFill>
                <a:latin typeface="Arial"/>
                <a:ea typeface="Arial"/>
                <a:cs typeface="Arial"/>
                <a:sym typeface="Arial"/>
                <a:hlinkClick r:id="rId8"/>
              </a:rPr>
              <a:t>Buch</a:t>
            </a:r>
            <a:r>
              <a:rPr b="0" lang="de-DE" sz="1100" strike="noStrike">
                <a:latin typeface="Arial"/>
                <a:ea typeface="Arial"/>
                <a:cs typeface="Arial"/>
                <a:sym typeface="Arial"/>
              </a:rPr>
              <a:t> 1829, 1849). Deren Amplituden nehmen laterad zu; deshalb erreicht die Lobenlinie erst nahe der Naht zwischen Septum und Gehäuse ihre typische Ausgestaltung. Von der </a:t>
            </a:r>
            <a:r>
              <a:rPr b="0" lang="de-DE" sz="1100" u="sng" strike="noStrike">
                <a:solidFill>
                  <a:schemeClr val="hlink"/>
                </a:solidFill>
                <a:latin typeface="Arial"/>
                <a:ea typeface="Arial"/>
                <a:cs typeface="Arial"/>
                <a:sym typeface="Arial"/>
                <a:hlinkClick r:id="rId9"/>
              </a:rPr>
              <a:t>Anfangskammer</a:t>
            </a:r>
            <a:r>
              <a:rPr b="0" lang="de-DE" sz="1100" strike="noStrike">
                <a:latin typeface="Arial"/>
                <a:ea typeface="Arial"/>
                <a:cs typeface="Arial"/>
                <a:sym typeface="Arial"/>
              </a:rPr>
              <a:t> bis zur Mündung läßt sich die Ontogenese der Lobenlinie  schrittweise verfolgen. Das erste, die Anfangskammer abschließende Septum bildet die Prosutur (Schindewolf 1927); es folgt die Lobenlinie der ersten </a:t>
            </a:r>
            <a:r>
              <a:rPr b="0" lang="de-DE" sz="1100" u="sng" strike="noStrike">
                <a:solidFill>
                  <a:schemeClr val="hlink"/>
                </a:solidFill>
                <a:latin typeface="Arial"/>
                <a:ea typeface="Arial"/>
                <a:cs typeface="Arial"/>
                <a:sym typeface="Arial"/>
                <a:hlinkClick r:id="rId10"/>
              </a:rPr>
              <a:t>Luftkammer</a:t>
            </a:r>
            <a:r>
              <a:rPr b="0" lang="de-DE" sz="1100" strike="noStrike">
                <a:latin typeface="Arial"/>
                <a:ea typeface="Arial"/>
                <a:cs typeface="Arial"/>
                <a:sym typeface="Arial"/>
              </a:rPr>
              <a:t>, die Primärsutur (Schindewolf 1927); alle weiteren Lobenlinien heißen Sekundärsuturen (Schindewolf 1955). Sowohl ontogenetisch als auch phylogenetisch nimmt die Verfältelung bzw. Zerschlitzung der Lobenlinie meist zu.</a:t>
            </a:r>
            <a:endParaRPr b="0" sz="1100" strike="noStrike">
              <a:latin typeface="Arial"/>
              <a:ea typeface="Arial"/>
              <a:cs typeface="Arial"/>
              <a:sym typeface="Arial"/>
            </a:endParaRPr>
          </a:p>
          <a:p>
            <a:pPr indent="0" lvl="0" marL="0" marR="0" rtl="0" algn="l">
              <a:spcBef>
                <a:spcPts val="0"/>
              </a:spcBef>
              <a:spcAft>
                <a:spcPts val="0"/>
              </a:spcAft>
              <a:buNone/>
            </a:pPr>
            <a:r>
              <a:rPr b="0" lang="de-DE" sz="1100" strike="noStrike">
                <a:latin typeface="Arial"/>
                <a:ea typeface="Arial"/>
                <a:cs typeface="Arial"/>
                <a:sym typeface="Arial"/>
              </a:rPr>
              <a:t> </a:t>
            </a:r>
            <a:r>
              <a:rPr b="0" lang="de-DE" sz="1100" u="sng" strike="noStrike">
                <a:solidFill>
                  <a:schemeClr val="hlink"/>
                </a:solidFill>
                <a:latin typeface="Arial"/>
                <a:ea typeface="Arial"/>
                <a:cs typeface="Arial"/>
                <a:sym typeface="Arial"/>
                <a:hlinkClick r:id="rId11"/>
              </a:rPr>
              <a:t>Nautiloidea</a:t>
            </a:r>
            <a:r>
              <a:rPr b="0" lang="de-DE" sz="1100" strike="noStrike">
                <a:latin typeface="Arial"/>
                <a:ea typeface="Arial"/>
                <a:cs typeface="Arial"/>
                <a:sym typeface="Arial"/>
              </a:rPr>
              <a:t> bewahren eine einfache Lobenlinie. </a:t>
            </a:r>
            <a:endParaRPr b="0" sz="1100" strike="noStrike">
              <a:latin typeface="Arial"/>
              <a:ea typeface="Arial"/>
              <a:cs typeface="Arial"/>
              <a:sym typeface="Arial"/>
            </a:endParaRPr>
          </a:p>
          <a:p>
            <a:pPr indent="0" lvl="0" marL="0" marR="0" rtl="0" algn="l">
              <a:spcBef>
                <a:spcPts val="0"/>
              </a:spcBef>
              <a:spcAft>
                <a:spcPts val="0"/>
              </a:spcAft>
              <a:buNone/>
            </a:pPr>
            <a:r>
              <a:rPr b="0" lang="de-DE" sz="1100" strike="noStrike">
                <a:latin typeface="Arial"/>
                <a:ea typeface="Arial"/>
                <a:cs typeface="Arial"/>
                <a:sym typeface="Arial"/>
              </a:rPr>
              <a:t>Bei den </a:t>
            </a:r>
            <a:r>
              <a:rPr b="0" lang="de-DE" sz="1100" u="sng" strike="noStrike">
                <a:solidFill>
                  <a:schemeClr val="hlink"/>
                </a:solidFill>
                <a:latin typeface="Arial"/>
                <a:ea typeface="Arial"/>
                <a:cs typeface="Arial"/>
                <a:sym typeface="Arial"/>
                <a:hlinkClick r:id="rId12"/>
              </a:rPr>
              <a:t>Ammonoidea</a:t>
            </a:r>
            <a:r>
              <a:rPr b="0" lang="de-DE" sz="1100" strike="noStrike">
                <a:latin typeface="Arial"/>
                <a:ea typeface="Arial"/>
                <a:cs typeface="Arial"/>
                <a:sym typeface="Arial"/>
              </a:rPr>
              <a:t> sind 3 Grundtypen zu unterscheiden: </a:t>
            </a:r>
            <a:endParaRPr b="0" sz="1100" strike="noStrike">
              <a:latin typeface="Arial"/>
              <a:ea typeface="Arial"/>
              <a:cs typeface="Arial"/>
              <a:sym typeface="Arial"/>
            </a:endParaRPr>
          </a:p>
          <a:p>
            <a:pPr indent="0" lvl="0" marL="0" marR="0" rtl="0" algn="l">
              <a:spcBef>
                <a:spcPts val="0"/>
              </a:spcBef>
              <a:spcAft>
                <a:spcPts val="0"/>
              </a:spcAft>
              <a:buNone/>
            </a:pPr>
            <a:r>
              <a:rPr b="0" lang="de-DE" sz="1100" strike="noStrike">
                <a:latin typeface="Arial"/>
                <a:ea typeface="Arial"/>
                <a:cs typeface="Arial"/>
                <a:sym typeface="Arial"/>
              </a:rPr>
              <a:t>1. die </a:t>
            </a:r>
            <a:r>
              <a:rPr b="0" lang="de-DE" sz="1100" u="sng" strike="noStrike">
                <a:solidFill>
                  <a:schemeClr val="hlink"/>
                </a:solidFill>
                <a:latin typeface="Arial"/>
                <a:ea typeface="Arial"/>
                <a:cs typeface="Arial"/>
                <a:sym typeface="Arial"/>
                <a:hlinkClick r:id="rId13"/>
              </a:rPr>
              <a:t>goniatitische Lobenlinie</a:t>
            </a:r>
            <a:r>
              <a:rPr b="0" lang="de-DE" sz="1100" strike="noStrike">
                <a:latin typeface="Arial"/>
                <a:ea typeface="Arial"/>
                <a:cs typeface="Arial"/>
                <a:sym typeface="Arial"/>
              </a:rPr>
              <a:t> (Sättel und Loben ganzrandig),</a:t>
            </a:r>
            <a:endParaRPr b="0" sz="1100" strike="noStrike">
              <a:latin typeface="Arial"/>
              <a:ea typeface="Arial"/>
              <a:cs typeface="Arial"/>
              <a:sym typeface="Arial"/>
            </a:endParaRPr>
          </a:p>
          <a:p>
            <a:pPr indent="0" lvl="0" marL="0" marR="0" rtl="0" algn="l">
              <a:spcBef>
                <a:spcPts val="0"/>
              </a:spcBef>
              <a:spcAft>
                <a:spcPts val="0"/>
              </a:spcAft>
              <a:buNone/>
            </a:pPr>
            <a:r>
              <a:rPr b="0" lang="de-DE" sz="1100" strike="noStrike">
                <a:latin typeface="Arial"/>
                <a:ea typeface="Arial"/>
                <a:cs typeface="Arial"/>
                <a:sym typeface="Arial"/>
              </a:rPr>
              <a:t>2. die </a:t>
            </a:r>
            <a:r>
              <a:rPr b="0" lang="de-DE" sz="1100" u="sng" strike="noStrike">
                <a:solidFill>
                  <a:schemeClr val="hlink"/>
                </a:solidFill>
                <a:latin typeface="Arial"/>
                <a:ea typeface="Arial"/>
                <a:cs typeface="Arial"/>
                <a:sym typeface="Arial"/>
                <a:hlinkClick r:id="rId14"/>
              </a:rPr>
              <a:t>ceratitische Lobenlinie</a:t>
            </a:r>
            <a:r>
              <a:rPr b="0" lang="de-DE" sz="1100" strike="noStrike">
                <a:latin typeface="Arial"/>
                <a:ea typeface="Arial"/>
                <a:cs typeface="Arial"/>
                <a:sym typeface="Arial"/>
              </a:rPr>
              <a:t> (Sättel ganzrandig, Loben geschlitzt), </a:t>
            </a:r>
            <a:endParaRPr b="0" sz="1100" strike="noStrike">
              <a:latin typeface="Arial"/>
              <a:ea typeface="Arial"/>
              <a:cs typeface="Arial"/>
              <a:sym typeface="Arial"/>
            </a:endParaRPr>
          </a:p>
          <a:p>
            <a:pPr indent="0" lvl="0" marL="0" marR="0" rtl="0" algn="l">
              <a:spcBef>
                <a:spcPts val="0"/>
              </a:spcBef>
              <a:spcAft>
                <a:spcPts val="0"/>
              </a:spcAft>
              <a:buNone/>
            </a:pPr>
            <a:r>
              <a:rPr b="0" lang="de-DE" sz="1100" strike="noStrike">
                <a:latin typeface="Arial"/>
                <a:ea typeface="Arial"/>
                <a:cs typeface="Arial"/>
                <a:sym typeface="Arial"/>
              </a:rPr>
              <a:t>3. die </a:t>
            </a:r>
            <a:r>
              <a:rPr b="0" lang="de-DE" sz="1100" u="sng" strike="noStrike">
                <a:solidFill>
                  <a:schemeClr val="hlink"/>
                </a:solidFill>
                <a:latin typeface="Arial"/>
                <a:ea typeface="Arial"/>
                <a:cs typeface="Arial"/>
                <a:sym typeface="Arial"/>
                <a:hlinkClick r:id="rId15"/>
              </a:rPr>
              <a:t>ammonitische Lobenlinie</a:t>
            </a:r>
            <a:r>
              <a:rPr b="0" lang="de-DE" sz="1100" strike="noStrike">
                <a:latin typeface="Arial"/>
                <a:ea typeface="Arial"/>
                <a:cs typeface="Arial"/>
                <a:sym typeface="Arial"/>
              </a:rPr>
              <a:t> (Sättel und Loben geschlitzt). Durch sekundäre Vereinfachung der ammonitischen Lobenlinie können </a:t>
            </a:r>
            <a:r>
              <a:rPr b="0" lang="de-DE" sz="1100" u="sng" strike="noStrike">
                <a:solidFill>
                  <a:schemeClr val="hlink"/>
                </a:solidFill>
                <a:latin typeface="Arial"/>
                <a:ea typeface="Arial"/>
                <a:cs typeface="Arial"/>
                <a:sym typeface="Arial"/>
                <a:hlinkClick r:id="rId16"/>
              </a:rPr>
              <a:t>pseudoceratitische</a:t>
            </a:r>
            <a:r>
              <a:rPr b="0" lang="de-DE" sz="1100" strike="noStrike">
                <a:latin typeface="Arial"/>
                <a:ea typeface="Arial"/>
                <a:cs typeface="Arial"/>
                <a:sym typeface="Arial"/>
              </a:rPr>
              <a:t> oder </a:t>
            </a:r>
            <a:r>
              <a:rPr b="0" lang="de-DE" sz="1100" u="sng" strike="noStrike">
                <a:solidFill>
                  <a:schemeClr val="hlink"/>
                </a:solidFill>
                <a:latin typeface="Arial"/>
                <a:ea typeface="Arial"/>
                <a:cs typeface="Arial"/>
                <a:sym typeface="Arial"/>
                <a:hlinkClick r:id="rId17"/>
              </a:rPr>
              <a:t>pseudogoniatitische</a:t>
            </a:r>
            <a:r>
              <a:rPr b="0" lang="de-DE" sz="1100" strike="noStrike">
                <a:latin typeface="Arial"/>
                <a:ea typeface="Arial"/>
                <a:cs typeface="Arial"/>
                <a:sym typeface="Arial"/>
              </a:rPr>
              <a:t> Lobenlinien entstehen. </a:t>
            </a:r>
            <a:endParaRPr b="0" sz="1100" strike="noStrike">
              <a:latin typeface="Arial"/>
              <a:ea typeface="Arial"/>
              <a:cs typeface="Arial"/>
              <a:sym typeface="Arial"/>
            </a:endParaRPr>
          </a:p>
          <a:p>
            <a:pPr indent="0" lvl="0" marL="0" marR="0" rtl="0" algn="l">
              <a:spcBef>
                <a:spcPts val="0"/>
              </a:spcBef>
              <a:spcAft>
                <a:spcPts val="0"/>
              </a:spcAft>
              <a:buNone/>
            </a:pPr>
            <a:r>
              <a:rPr b="0" lang="de-DE" sz="1100" strike="noStrike">
                <a:latin typeface="Arial"/>
                <a:ea typeface="Arial"/>
                <a:cs typeface="Arial"/>
                <a:sym typeface="Arial"/>
              </a:rPr>
              <a:t>Viele Bearbeiter sehen in der Analyse der Lobenlinien, ausdrückbar in einer </a:t>
            </a:r>
            <a:r>
              <a:rPr b="0" lang="de-DE" sz="1100" u="sng" strike="noStrike">
                <a:solidFill>
                  <a:schemeClr val="hlink"/>
                </a:solidFill>
                <a:latin typeface="Arial"/>
                <a:ea typeface="Arial"/>
                <a:cs typeface="Arial"/>
                <a:sym typeface="Arial"/>
                <a:hlinkClick r:id="rId18"/>
              </a:rPr>
              <a:t>Lobenformel</a:t>
            </a:r>
            <a:r>
              <a:rPr b="0" lang="de-DE" sz="1100" strike="noStrike">
                <a:latin typeface="Arial"/>
                <a:ea typeface="Arial"/>
                <a:cs typeface="Arial"/>
                <a:sym typeface="Arial"/>
              </a:rPr>
              <a:t>, nicht nur ein wichtiges Kriterium zur Bestimmung, sondern auch zur Ermittlung der Verwandtschaft bei gehäusebildenden </a:t>
            </a:r>
            <a:r>
              <a:rPr b="0" lang="de-DE" sz="1100" u="sng" strike="noStrike">
                <a:solidFill>
                  <a:schemeClr val="hlink"/>
                </a:solidFill>
                <a:latin typeface="Arial"/>
                <a:ea typeface="Arial"/>
                <a:cs typeface="Arial"/>
                <a:sym typeface="Arial"/>
                <a:hlinkClick r:id="rId19"/>
              </a:rPr>
              <a:t>Kopffüßern</a:t>
            </a:r>
            <a:r>
              <a:rPr b="0" lang="de-DE" sz="1100" strike="noStrike">
                <a:latin typeface="Arial"/>
                <a:ea typeface="Arial"/>
                <a:cs typeface="Arial"/>
                <a:sym typeface="Arial"/>
              </a:rPr>
              <a:t>.</a:t>
            </a:r>
            <a:endParaRPr b="0" sz="1100" strike="noStrike">
              <a:latin typeface="Arial"/>
              <a:ea typeface="Arial"/>
              <a:cs typeface="Arial"/>
              <a:sym typeface="Arial"/>
            </a:endParaRPr>
          </a:p>
        </p:txBody>
      </p:sp>
      <p:sp>
        <p:nvSpPr>
          <p:cNvPr id="451" name="Google Shape;451;p51"/>
          <p:cNvSpPr txBox="1"/>
          <p:nvPr/>
        </p:nvSpPr>
        <p:spPr>
          <a:xfrm>
            <a:off x="8064000" y="1368000"/>
            <a:ext cx="648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39</a:t>
            </a:r>
            <a:endParaRPr b="0" sz="1800" strike="noStrike">
              <a:latin typeface="Arial"/>
              <a:ea typeface="Arial"/>
              <a:cs typeface="Arial"/>
              <a:sym typeface="Arial"/>
            </a:endParaRPr>
          </a:p>
        </p:txBody>
      </p:sp>
      <p:sp>
        <p:nvSpPr>
          <p:cNvPr id="452" name="Google Shape;452;p51"/>
          <p:cNvSpPr txBox="1"/>
          <p:nvPr/>
        </p:nvSpPr>
        <p:spPr>
          <a:xfrm>
            <a:off x="1063450" y="6369075"/>
            <a:ext cx="1421700" cy="36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ca. 6 cm</a:t>
            </a:r>
            <a:endParaRPr sz="1800"/>
          </a:p>
        </p:txBody>
      </p:sp>
      <p:sp>
        <p:nvSpPr>
          <p:cNvPr id="453" name="Google Shape;453;p51"/>
          <p:cNvSpPr txBox="1"/>
          <p:nvPr/>
        </p:nvSpPr>
        <p:spPr>
          <a:xfrm>
            <a:off x="1948650" y="6876000"/>
            <a:ext cx="2586900" cy="2946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100" strike="noStrike">
                <a:latin typeface="Arial"/>
                <a:ea typeface="Arial"/>
                <a:cs typeface="Arial"/>
                <a:sym typeface="Arial"/>
              </a:rPr>
              <a:t>Aus „Spektrum, Lexikon der Biologie“ </a:t>
            </a:r>
            <a:endParaRPr sz="1100"/>
          </a:p>
          <a:p>
            <a:pPr indent="0" lvl="0" marL="0" marR="0" rtl="0" algn="l">
              <a:spcBef>
                <a:spcPts val="0"/>
              </a:spcBef>
              <a:spcAft>
                <a:spcPts val="0"/>
              </a:spcAft>
              <a:buNone/>
            </a:pPr>
            <a:r>
              <a:t/>
            </a:r>
            <a:endParaRPr sz="1100"/>
          </a:p>
        </p:txBody>
      </p:sp>
      <p:sp>
        <p:nvSpPr>
          <p:cNvPr id="454" name="Google Shape;454;p51"/>
          <p:cNvSpPr txBox="1"/>
          <p:nvPr/>
        </p:nvSpPr>
        <p:spPr>
          <a:xfrm>
            <a:off x="4096200" y="6431600"/>
            <a:ext cx="1578600" cy="29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Foto: Horst</a:t>
            </a:r>
            <a:endParaRPr sz="18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2"/>
          <p:cNvSpPr txBox="1"/>
          <p:nvPr/>
        </p:nvSpPr>
        <p:spPr>
          <a:xfrm>
            <a:off x="2026875" y="692915"/>
            <a:ext cx="4968000" cy="5124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800" strike="noStrike">
                <a:latin typeface="Arial"/>
                <a:ea typeface="Arial"/>
                <a:cs typeface="Arial"/>
                <a:sym typeface="Arial"/>
              </a:rPr>
              <a:t>Entwicklung der Lobenlinien II</a:t>
            </a:r>
            <a:endParaRPr b="0" sz="2800" strike="noStrike">
              <a:latin typeface="Arial"/>
              <a:ea typeface="Arial"/>
              <a:cs typeface="Arial"/>
              <a:sym typeface="Arial"/>
            </a:endParaRPr>
          </a:p>
        </p:txBody>
      </p:sp>
      <p:sp>
        <p:nvSpPr>
          <p:cNvPr id="460" name="Google Shape;460;p52"/>
          <p:cNvSpPr txBox="1"/>
          <p:nvPr/>
        </p:nvSpPr>
        <p:spPr>
          <a:xfrm>
            <a:off x="515550" y="1512000"/>
            <a:ext cx="6084600" cy="432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1170"/>
              <a:buFont typeface="Noto Sans Symbols"/>
              <a:buChar char="●"/>
            </a:pPr>
            <a:r>
              <a:rPr b="0" lang="de-DE" sz="2600" strike="noStrike">
                <a:latin typeface="Arial"/>
                <a:ea typeface="Arial"/>
                <a:cs typeface="Arial"/>
                <a:sym typeface="Arial"/>
              </a:rPr>
              <a:t>Aus: Wirbellose Tiere aus der Vorzeit</a:t>
            </a:r>
            <a:endParaRPr b="0" sz="2600" strike="noStrike">
              <a:latin typeface="Arial"/>
              <a:ea typeface="Arial"/>
              <a:cs typeface="Arial"/>
              <a:sym typeface="Arial"/>
            </a:endParaRPr>
          </a:p>
        </p:txBody>
      </p:sp>
      <p:pic>
        <p:nvPicPr>
          <p:cNvPr id="461" name="Google Shape;461;p52"/>
          <p:cNvPicPr preferRelativeResize="0"/>
          <p:nvPr/>
        </p:nvPicPr>
        <p:blipFill rotWithShape="1">
          <a:blip r:embed="rId3">
            <a:alphaModFix/>
          </a:blip>
          <a:srcRect b="0" l="0" r="0" t="0"/>
          <a:stretch/>
        </p:blipFill>
        <p:spPr>
          <a:xfrm>
            <a:off x="576000" y="2016000"/>
            <a:ext cx="4824000" cy="5040000"/>
          </a:xfrm>
          <a:prstGeom prst="rect">
            <a:avLst/>
          </a:prstGeom>
          <a:noFill/>
          <a:ln>
            <a:noFill/>
          </a:ln>
        </p:spPr>
      </p:pic>
      <p:sp>
        <p:nvSpPr>
          <p:cNvPr id="462" name="Google Shape;462;p52"/>
          <p:cNvSpPr txBox="1"/>
          <p:nvPr/>
        </p:nvSpPr>
        <p:spPr>
          <a:xfrm>
            <a:off x="5796000" y="1944000"/>
            <a:ext cx="3600000" cy="1584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Lobenlinien sind bei fossilen Ammonoideen und Nautiloideen die Nähte zwischen der Gehäusewand und den Kammerscheidewänden (Septen). Die Lobenlinie ist bei den fossilen Arten unmittelbar nach Entfernung der Schale an den Steinkernen sichtbar. (Wikipedia)</a:t>
            </a:r>
            <a:endParaRPr b="0" sz="1400" strike="noStrike">
              <a:latin typeface="Arial"/>
              <a:ea typeface="Arial"/>
              <a:cs typeface="Arial"/>
              <a:sym typeface="Arial"/>
            </a:endParaRPr>
          </a:p>
        </p:txBody>
      </p:sp>
      <p:pic>
        <p:nvPicPr>
          <p:cNvPr id="463" name="Google Shape;463;p52"/>
          <p:cNvPicPr preferRelativeResize="0"/>
          <p:nvPr/>
        </p:nvPicPr>
        <p:blipFill rotWithShape="1">
          <a:blip r:embed="rId4">
            <a:alphaModFix/>
          </a:blip>
          <a:srcRect b="0" l="0" r="0" t="0"/>
          <a:stretch/>
        </p:blipFill>
        <p:spPr>
          <a:xfrm>
            <a:off x="5915880" y="3528000"/>
            <a:ext cx="3084120" cy="3528000"/>
          </a:xfrm>
          <a:prstGeom prst="rect">
            <a:avLst/>
          </a:prstGeom>
          <a:noFill/>
          <a:ln>
            <a:noFill/>
          </a:ln>
        </p:spPr>
      </p:pic>
      <p:sp>
        <p:nvSpPr>
          <p:cNvPr id="464" name="Google Shape;464;p52"/>
          <p:cNvSpPr txBox="1"/>
          <p:nvPr/>
        </p:nvSpPr>
        <p:spPr>
          <a:xfrm>
            <a:off x="8100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40</a:t>
            </a:r>
            <a:endParaRPr b="0" sz="1800" strike="noStrike">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nvSpPr>
        <p:spPr>
          <a:xfrm>
            <a:off x="792000" y="575640"/>
            <a:ext cx="7776000" cy="79308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Zu Fuß auf den Wanderwegen an und auf der Steilküste</a:t>
            </a:r>
            <a:endParaRPr b="0" sz="2400" strike="noStrike">
              <a:latin typeface="Arial"/>
              <a:ea typeface="Arial"/>
              <a:cs typeface="Arial"/>
              <a:sym typeface="Arial"/>
            </a:endParaRPr>
          </a:p>
        </p:txBody>
      </p:sp>
      <p:sp>
        <p:nvSpPr>
          <p:cNvPr id="92" name="Google Shape;92;p17"/>
          <p:cNvSpPr txBox="1"/>
          <p:nvPr/>
        </p:nvSpPr>
        <p:spPr>
          <a:xfrm>
            <a:off x="864000" y="1836000"/>
            <a:ext cx="4752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700" strike="noStrike">
                <a:latin typeface="Arial"/>
                <a:ea typeface="Arial"/>
                <a:cs typeface="Arial"/>
                <a:sym typeface="Arial"/>
              </a:rPr>
              <a:t>Einige Stationen die sich zu begehen lohnen...</a:t>
            </a:r>
            <a:endParaRPr b="0" sz="1700" strike="noStrike">
              <a:latin typeface="Arial"/>
              <a:ea typeface="Arial"/>
              <a:cs typeface="Arial"/>
              <a:sym typeface="Arial"/>
            </a:endParaRPr>
          </a:p>
        </p:txBody>
      </p:sp>
      <p:sp>
        <p:nvSpPr>
          <p:cNvPr id="93" name="Google Shape;93;p17"/>
          <p:cNvSpPr txBox="1"/>
          <p:nvPr/>
        </p:nvSpPr>
        <p:spPr>
          <a:xfrm>
            <a:off x="6084000" y="1836000"/>
            <a:ext cx="3348000" cy="332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700" strike="noStrike">
                <a:latin typeface="Arial"/>
                <a:ea typeface="Arial"/>
                <a:cs typeface="Arial"/>
                <a:sym typeface="Arial"/>
              </a:rPr>
              <a:t>Wanderweg auf der Steilküste…</a:t>
            </a:r>
            <a:endParaRPr b="0" sz="1700" strike="noStrike">
              <a:latin typeface="Arial"/>
              <a:ea typeface="Arial"/>
              <a:cs typeface="Arial"/>
              <a:sym typeface="Arial"/>
            </a:endParaRPr>
          </a:p>
        </p:txBody>
      </p:sp>
      <p:pic>
        <p:nvPicPr>
          <p:cNvPr id="94" name="Google Shape;94;p17"/>
          <p:cNvPicPr preferRelativeResize="0"/>
          <p:nvPr/>
        </p:nvPicPr>
        <p:blipFill rotWithShape="1">
          <a:blip r:embed="rId3">
            <a:alphaModFix/>
          </a:blip>
          <a:srcRect b="0" l="0" r="0" t="0"/>
          <a:stretch/>
        </p:blipFill>
        <p:spPr>
          <a:xfrm>
            <a:off x="3240000" y="2232000"/>
            <a:ext cx="2376000" cy="4824000"/>
          </a:xfrm>
          <a:prstGeom prst="rect">
            <a:avLst/>
          </a:prstGeom>
          <a:noFill/>
          <a:ln>
            <a:noFill/>
          </a:ln>
        </p:spPr>
      </p:pic>
      <p:pic>
        <p:nvPicPr>
          <p:cNvPr id="95" name="Google Shape;95;p17"/>
          <p:cNvPicPr preferRelativeResize="0"/>
          <p:nvPr/>
        </p:nvPicPr>
        <p:blipFill rotWithShape="1">
          <a:blip r:embed="rId4">
            <a:alphaModFix/>
          </a:blip>
          <a:srcRect b="0" l="0" r="0" t="0"/>
          <a:stretch/>
        </p:blipFill>
        <p:spPr>
          <a:xfrm>
            <a:off x="576000" y="2232000"/>
            <a:ext cx="2297880" cy="4752000"/>
          </a:xfrm>
          <a:prstGeom prst="rect">
            <a:avLst/>
          </a:prstGeom>
          <a:noFill/>
          <a:ln>
            <a:noFill/>
          </a:ln>
        </p:spPr>
      </p:pic>
      <p:sp>
        <p:nvSpPr>
          <p:cNvPr id="96" name="Google Shape;96;p17"/>
          <p:cNvSpPr txBox="1"/>
          <p:nvPr/>
        </p:nvSpPr>
        <p:spPr>
          <a:xfrm>
            <a:off x="8136000" y="1368000"/>
            <a:ext cx="432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4</a:t>
            </a:r>
            <a:endParaRPr b="0" sz="1800" strike="noStrike">
              <a:latin typeface="Arial"/>
              <a:ea typeface="Arial"/>
              <a:cs typeface="Arial"/>
              <a:sym typeface="Arial"/>
            </a:endParaRPr>
          </a:p>
        </p:txBody>
      </p:sp>
      <p:pic>
        <p:nvPicPr>
          <p:cNvPr id="97" name="Google Shape;97;p17"/>
          <p:cNvPicPr preferRelativeResize="0"/>
          <p:nvPr/>
        </p:nvPicPr>
        <p:blipFill rotWithShape="1">
          <a:blip r:embed="rId5">
            <a:alphaModFix/>
          </a:blip>
          <a:srcRect b="0" l="0" r="0" t="0"/>
          <a:stretch/>
        </p:blipFill>
        <p:spPr>
          <a:xfrm>
            <a:off x="5940000" y="2244600"/>
            <a:ext cx="3564000" cy="480888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53"/>
          <p:cNvSpPr txBox="1"/>
          <p:nvPr/>
        </p:nvSpPr>
        <p:spPr>
          <a:xfrm>
            <a:off x="2448000" y="720000"/>
            <a:ext cx="34560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Entwicklungsgeschichte</a:t>
            </a:r>
            <a:endParaRPr b="0" sz="2400" strike="noStrike">
              <a:latin typeface="Arial"/>
              <a:ea typeface="Arial"/>
              <a:cs typeface="Arial"/>
              <a:sym typeface="Arial"/>
            </a:endParaRPr>
          </a:p>
        </p:txBody>
      </p:sp>
      <p:sp>
        <p:nvSpPr>
          <p:cNvPr id="470" name="Google Shape;470;p53"/>
          <p:cNvSpPr txBox="1"/>
          <p:nvPr/>
        </p:nvSpPr>
        <p:spPr>
          <a:xfrm>
            <a:off x="904600" y="1593425"/>
            <a:ext cx="4065900" cy="288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810"/>
              <a:buFont typeface="Noto Sans Symbols"/>
              <a:buChar char="●"/>
            </a:pPr>
            <a:r>
              <a:rPr b="0" lang="de-DE" sz="1800" strike="noStrike">
                <a:latin typeface="Arial"/>
                <a:ea typeface="Arial"/>
                <a:cs typeface="Arial"/>
                <a:sym typeface="Arial"/>
              </a:rPr>
              <a:t>Entwicklungsmodell </a:t>
            </a:r>
            <a:r>
              <a:rPr lang="de-DE" sz="1800"/>
              <a:t>Ammonoidea</a:t>
            </a:r>
            <a:endParaRPr b="0" sz="1800" strike="noStrike">
              <a:latin typeface="Arial"/>
              <a:ea typeface="Arial"/>
              <a:cs typeface="Arial"/>
              <a:sym typeface="Arial"/>
            </a:endParaRPr>
          </a:p>
        </p:txBody>
      </p:sp>
      <p:sp>
        <p:nvSpPr>
          <p:cNvPr id="471" name="Google Shape;471;p53"/>
          <p:cNvSpPr txBox="1"/>
          <p:nvPr/>
        </p:nvSpPr>
        <p:spPr>
          <a:xfrm>
            <a:off x="6084000" y="1881413"/>
            <a:ext cx="3384000" cy="144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100" strike="noStrike">
                <a:latin typeface="Arial"/>
                <a:ea typeface="Arial"/>
                <a:cs typeface="Arial"/>
                <a:sym typeface="Arial"/>
              </a:rPr>
              <a:t>Viele Bearbeiter sehen in der Analyse der Lobenlinien, ausdrückbar in einer </a:t>
            </a:r>
            <a:r>
              <a:rPr b="0" lang="de-DE" sz="1100" u="sng" strike="noStrike">
                <a:solidFill>
                  <a:schemeClr val="hlink"/>
                </a:solidFill>
                <a:latin typeface="Arial"/>
                <a:ea typeface="Arial"/>
                <a:cs typeface="Arial"/>
                <a:sym typeface="Arial"/>
                <a:hlinkClick r:id="rId3"/>
              </a:rPr>
              <a:t>Lobenformel</a:t>
            </a:r>
            <a:r>
              <a:rPr b="0" lang="de-DE" sz="1100" strike="noStrike">
                <a:latin typeface="Arial"/>
                <a:ea typeface="Arial"/>
                <a:cs typeface="Arial"/>
                <a:sym typeface="Arial"/>
              </a:rPr>
              <a:t>, nicht nur ein wichtiges Kriterium zur Bestimmung, sondern auch zur Ermittlung der Verwandtschaft bei gehäusebildenden </a:t>
            </a:r>
            <a:r>
              <a:rPr b="0" lang="de-DE" sz="1100" u="sng" strike="noStrike">
                <a:solidFill>
                  <a:schemeClr val="hlink"/>
                </a:solidFill>
                <a:latin typeface="Arial"/>
                <a:ea typeface="Arial"/>
                <a:cs typeface="Arial"/>
                <a:sym typeface="Arial"/>
                <a:hlinkClick r:id="rId4"/>
              </a:rPr>
              <a:t>Kopffüßern</a:t>
            </a:r>
            <a:r>
              <a:rPr b="0" lang="de-DE" sz="1100" strike="noStrike">
                <a:latin typeface="Arial"/>
                <a:ea typeface="Arial"/>
                <a:cs typeface="Arial"/>
                <a:sym typeface="Arial"/>
              </a:rPr>
              <a:t>.</a:t>
            </a:r>
            <a:endParaRPr b="0" sz="1100" strike="noStrike">
              <a:latin typeface="Arial"/>
              <a:ea typeface="Arial"/>
              <a:cs typeface="Arial"/>
              <a:sym typeface="Arial"/>
            </a:endParaRPr>
          </a:p>
          <a:p>
            <a:pPr indent="0" lvl="0" marL="0" marR="0" rtl="0" algn="l">
              <a:spcBef>
                <a:spcPts val="0"/>
              </a:spcBef>
              <a:spcAft>
                <a:spcPts val="0"/>
              </a:spcAft>
              <a:buNone/>
            </a:pPr>
            <a:r>
              <a:t/>
            </a:r>
            <a:endParaRPr b="0" sz="1100" strike="noStrike">
              <a:latin typeface="Arial"/>
              <a:ea typeface="Arial"/>
              <a:cs typeface="Arial"/>
              <a:sym typeface="Arial"/>
            </a:endParaRPr>
          </a:p>
          <a:p>
            <a:pPr indent="0" lvl="0" marL="0" marR="0" rtl="0" algn="l">
              <a:spcBef>
                <a:spcPts val="0"/>
              </a:spcBef>
              <a:spcAft>
                <a:spcPts val="0"/>
              </a:spcAft>
              <a:buNone/>
            </a:pPr>
            <a:r>
              <a:rPr b="0" lang="de-DE" sz="1100" strike="noStrike">
                <a:latin typeface="Arial"/>
                <a:ea typeface="Arial"/>
                <a:cs typeface="Arial"/>
                <a:sym typeface="Arial"/>
              </a:rPr>
              <a:t>Für die Geostratigraphie sind die Lobenlinien ebenfalls von Bedeutung.</a:t>
            </a:r>
            <a:endParaRPr b="0" sz="1100" strike="noStrike">
              <a:latin typeface="Arial"/>
              <a:ea typeface="Arial"/>
              <a:cs typeface="Arial"/>
              <a:sym typeface="Arial"/>
            </a:endParaRPr>
          </a:p>
        </p:txBody>
      </p:sp>
      <p:sp>
        <p:nvSpPr>
          <p:cNvPr id="472" name="Google Shape;472;p53"/>
          <p:cNvSpPr txBox="1"/>
          <p:nvPr/>
        </p:nvSpPr>
        <p:spPr>
          <a:xfrm>
            <a:off x="6084000" y="3393925"/>
            <a:ext cx="3384000" cy="38073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Entwicklungsgeschichte</a:t>
            </a:r>
            <a:endParaRPr b="0" sz="1400" strike="noStrike">
              <a:latin typeface="Arial"/>
              <a:ea typeface="Arial"/>
              <a:cs typeface="Arial"/>
              <a:sym typeface="Arial"/>
            </a:endParaRPr>
          </a:p>
          <a:p>
            <a:pPr indent="0" lvl="0" marL="0" marR="0" rtl="0" algn="l">
              <a:spcBef>
                <a:spcPts val="0"/>
              </a:spcBef>
              <a:spcAft>
                <a:spcPts val="0"/>
              </a:spcAft>
              <a:buNone/>
            </a:pPr>
            <a:r>
              <a:rPr b="0" lang="de-DE" sz="1100" strike="noStrike">
                <a:latin typeface="Arial"/>
                <a:ea typeface="Arial"/>
                <a:cs typeface="Arial"/>
                <a:sym typeface="Arial"/>
              </a:rPr>
              <a:t>Anhand aller am Ammonitengehäuse beobachtbaren Merkmale, kombiniert mit dem zeitlichen Vorkommen der einzelnen Ammonitengruppen, kann man die Entwicklungsgeschichte der Ammoniten rekonstruieren und einen Stammbaum erstellen. An der Veränderung der Anzahl an Arten und Gattungen im Lauf der Zeit lässt sich das Auf und Ab in der Entwicklungsgeschichte der Ammoniten ablesen. So spricht die Formenfülle der Goniatitiden im Karbon, der Ceratitiden in der Trias oder der heteromorphen Ammoniten in der Kreide für günstige Lebensbedingungen. Dagegen führten schlechte Lebensbedingungen in den Grenzbereichen Devon/Karbon, Perm/Trias und Trias/Jura zu einem drastischen Rückgang der Arten, der jeweils fast zum Aussterben der Ammoniten führte. Ein derartiger Rückgang ist auch in der obersten Kreide festzustellen, der hier allerdings tatsächlich das Aus für die Ammoniten bedeutete. </a:t>
            </a:r>
            <a:endParaRPr b="0" sz="1100" strike="noStrike">
              <a:latin typeface="Arial"/>
              <a:ea typeface="Arial"/>
              <a:cs typeface="Arial"/>
              <a:sym typeface="Arial"/>
            </a:endParaRPr>
          </a:p>
        </p:txBody>
      </p:sp>
      <p:sp>
        <p:nvSpPr>
          <p:cNvPr id="473" name="Google Shape;473;p53"/>
          <p:cNvSpPr txBox="1"/>
          <p:nvPr/>
        </p:nvSpPr>
        <p:spPr>
          <a:xfrm>
            <a:off x="6696000" y="720000"/>
            <a:ext cx="2088000" cy="55692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lang="de-DE" sz="1100" strike="noStrike">
                <a:latin typeface="Arial"/>
                <a:ea typeface="Arial"/>
                <a:cs typeface="Arial"/>
                <a:sym typeface="Arial"/>
              </a:rPr>
              <a:t>Aus „Wirbellose Tiere aus der Vorzeit“ Lehmann u. Hillmer und andere Quellen</a:t>
            </a:r>
            <a:endParaRPr b="0" sz="1100" strike="noStrike">
              <a:latin typeface="Arial"/>
              <a:ea typeface="Arial"/>
              <a:cs typeface="Arial"/>
              <a:sym typeface="Arial"/>
            </a:endParaRPr>
          </a:p>
        </p:txBody>
      </p:sp>
      <p:sp>
        <p:nvSpPr>
          <p:cNvPr id="474" name="Google Shape;474;p53"/>
          <p:cNvSpPr txBox="1"/>
          <p:nvPr/>
        </p:nvSpPr>
        <p:spPr>
          <a:xfrm>
            <a:off x="8064000" y="1368000"/>
            <a:ext cx="576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41</a:t>
            </a:r>
            <a:endParaRPr b="0" sz="1800" strike="noStrike">
              <a:latin typeface="Arial"/>
              <a:ea typeface="Arial"/>
              <a:cs typeface="Arial"/>
              <a:sym typeface="Arial"/>
            </a:endParaRPr>
          </a:p>
        </p:txBody>
      </p:sp>
      <p:pic>
        <p:nvPicPr>
          <p:cNvPr id="475" name="Google Shape;475;p53"/>
          <p:cNvPicPr preferRelativeResize="0"/>
          <p:nvPr/>
        </p:nvPicPr>
        <p:blipFill rotWithShape="1">
          <a:blip r:embed="rId5">
            <a:alphaModFix/>
          </a:blip>
          <a:srcRect b="0" l="0" r="0" t="0"/>
          <a:stretch/>
        </p:blipFill>
        <p:spPr>
          <a:xfrm>
            <a:off x="504000" y="2016000"/>
            <a:ext cx="5112000" cy="496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54"/>
          <p:cNvSpPr txBox="1"/>
          <p:nvPr/>
        </p:nvSpPr>
        <p:spPr>
          <a:xfrm>
            <a:off x="2119651" y="731575"/>
            <a:ext cx="44922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600" strike="noStrike">
                <a:latin typeface="Arial"/>
                <a:ea typeface="Arial"/>
                <a:cs typeface="Arial"/>
                <a:sym typeface="Arial"/>
              </a:rPr>
              <a:t>Nautilus, ein </a:t>
            </a:r>
            <a:r>
              <a:rPr lang="de-DE" sz="2600"/>
              <a:t>lebendes</a:t>
            </a:r>
            <a:r>
              <a:rPr b="0" lang="de-DE" sz="2600" strike="noStrike">
                <a:latin typeface="Arial"/>
                <a:ea typeface="Arial"/>
                <a:cs typeface="Arial"/>
                <a:sym typeface="Arial"/>
              </a:rPr>
              <a:t> Fossil</a:t>
            </a:r>
            <a:endParaRPr b="0" sz="2600" strike="noStrike">
              <a:latin typeface="Arial"/>
              <a:ea typeface="Arial"/>
              <a:cs typeface="Arial"/>
              <a:sym typeface="Arial"/>
            </a:endParaRPr>
          </a:p>
        </p:txBody>
      </p:sp>
      <p:sp>
        <p:nvSpPr>
          <p:cNvPr id="481" name="Google Shape;481;p54"/>
          <p:cNvSpPr txBox="1"/>
          <p:nvPr/>
        </p:nvSpPr>
        <p:spPr>
          <a:xfrm>
            <a:off x="943560" y="1404000"/>
            <a:ext cx="3232440" cy="396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1170"/>
              <a:buFont typeface="Noto Sans Symbols"/>
              <a:buChar char="●"/>
            </a:pPr>
            <a:r>
              <a:rPr b="0" lang="de-DE" sz="2600" strike="noStrike">
                <a:latin typeface="Arial"/>
                <a:ea typeface="Arial"/>
                <a:cs typeface="Arial"/>
                <a:sym typeface="Arial"/>
              </a:rPr>
              <a:t>Rezenter Nautilus</a:t>
            </a:r>
            <a:endParaRPr b="0" sz="2600" strike="noStrike">
              <a:latin typeface="Arial"/>
              <a:ea typeface="Arial"/>
              <a:cs typeface="Arial"/>
              <a:sym typeface="Arial"/>
            </a:endParaRPr>
          </a:p>
        </p:txBody>
      </p:sp>
      <p:pic>
        <p:nvPicPr>
          <p:cNvPr id="482" name="Google Shape;482;p54"/>
          <p:cNvPicPr preferRelativeResize="0"/>
          <p:nvPr/>
        </p:nvPicPr>
        <p:blipFill rotWithShape="1">
          <a:blip r:embed="rId3">
            <a:alphaModFix/>
          </a:blip>
          <a:srcRect b="0" l="0" r="0" t="0"/>
          <a:stretch/>
        </p:blipFill>
        <p:spPr>
          <a:xfrm>
            <a:off x="511560" y="1836000"/>
            <a:ext cx="4312440" cy="5256000"/>
          </a:xfrm>
          <a:prstGeom prst="rect">
            <a:avLst/>
          </a:prstGeom>
          <a:noFill/>
          <a:ln>
            <a:noFill/>
          </a:ln>
        </p:spPr>
      </p:pic>
      <p:pic>
        <p:nvPicPr>
          <p:cNvPr id="483" name="Google Shape;483;p54"/>
          <p:cNvPicPr preferRelativeResize="0"/>
          <p:nvPr/>
        </p:nvPicPr>
        <p:blipFill rotWithShape="1">
          <a:blip r:embed="rId4">
            <a:alphaModFix/>
          </a:blip>
          <a:srcRect b="0" l="0" r="0" t="0"/>
          <a:stretch/>
        </p:blipFill>
        <p:spPr>
          <a:xfrm>
            <a:off x="5544000" y="1836000"/>
            <a:ext cx="2520000" cy="2664000"/>
          </a:xfrm>
          <a:prstGeom prst="rect">
            <a:avLst/>
          </a:prstGeom>
          <a:noFill/>
          <a:ln>
            <a:noFill/>
          </a:ln>
        </p:spPr>
      </p:pic>
      <p:pic>
        <p:nvPicPr>
          <p:cNvPr id="484" name="Google Shape;484;p54"/>
          <p:cNvPicPr preferRelativeResize="0"/>
          <p:nvPr/>
        </p:nvPicPr>
        <p:blipFill rotWithShape="1">
          <a:blip r:embed="rId5">
            <a:alphaModFix/>
          </a:blip>
          <a:srcRect b="0" l="0" r="0" t="0"/>
          <a:stretch/>
        </p:blipFill>
        <p:spPr>
          <a:xfrm>
            <a:off x="5508000" y="5076000"/>
            <a:ext cx="2556000" cy="2016000"/>
          </a:xfrm>
          <a:prstGeom prst="rect">
            <a:avLst/>
          </a:prstGeom>
          <a:noFill/>
          <a:ln>
            <a:noFill/>
          </a:ln>
        </p:spPr>
      </p:pic>
      <p:sp>
        <p:nvSpPr>
          <p:cNvPr id="485" name="Google Shape;485;p54"/>
          <p:cNvSpPr txBox="1"/>
          <p:nvPr/>
        </p:nvSpPr>
        <p:spPr>
          <a:xfrm>
            <a:off x="5580000" y="4536000"/>
            <a:ext cx="2448000" cy="54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Nautilus aus den Tonplatten an der Gezeitengrenze.</a:t>
            </a:r>
            <a:endParaRPr b="0" sz="1400" strike="noStrike">
              <a:latin typeface="Arial"/>
              <a:ea typeface="Arial"/>
              <a:cs typeface="Arial"/>
              <a:sym typeface="Arial"/>
            </a:endParaRPr>
          </a:p>
        </p:txBody>
      </p:sp>
      <p:sp>
        <p:nvSpPr>
          <p:cNvPr id="486" name="Google Shape;486;p54"/>
          <p:cNvSpPr txBox="1"/>
          <p:nvPr/>
        </p:nvSpPr>
        <p:spPr>
          <a:xfrm>
            <a:off x="8136000" y="1368000"/>
            <a:ext cx="504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42</a:t>
            </a:r>
            <a:endParaRPr b="0" sz="1800" strike="noStrike">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55"/>
          <p:cNvSpPr txBox="1"/>
          <p:nvPr/>
        </p:nvSpPr>
        <p:spPr>
          <a:xfrm>
            <a:off x="792000" y="612000"/>
            <a:ext cx="7704000" cy="648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800" strike="noStrike">
                <a:latin typeface="Arial"/>
                <a:ea typeface="Arial"/>
                <a:cs typeface="Arial"/>
                <a:sym typeface="Arial"/>
              </a:rPr>
              <a:t>Ein ganz besonderer Fund in einem Nautilus</a:t>
            </a:r>
            <a:endParaRPr b="0" sz="2800" strike="noStrike">
              <a:latin typeface="Arial"/>
              <a:ea typeface="Arial"/>
              <a:cs typeface="Arial"/>
              <a:sym typeface="Arial"/>
            </a:endParaRPr>
          </a:p>
        </p:txBody>
      </p:sp>
      <p:sp>
        <p:nvSpPr>
          <p:cNvPr id="492" name="Google Shape;492;p55"/>
          <p:cNvSpPr txBox="1"/>
          <p:nvPr/>
        </p:nvSpPr>
        <p:spPr>
          <a:xfrm>
            <a:off x="656400" y="1660200"/>
            <a:ext cx="6452700" cy="392700"/>
          </a:xfrm>
          <a:prstGeom prst="rect">
            <a:avLst/>
          </a:prstGeom>
          <a:noFill/>
          <a:ln>
            <a:noFill/>
          </a:ln>
        </p:spPr>
        <p:txBody>
          <a:bodyPr anchorCtr="0" anchor="t" bIns="0" lIns="0" spcFirstLastPara="1" rIns="0" wrap="square" tIns="0">
            <a:normAutofit fontScale="92500"/>
          </a:bodyPr>
          <a:lstStyle/>
          <a:p>
            <a:pPr indent="-318427" lvl="0" marL="432000" marR="0" rtl="0" algn="l">
              <a:spcBef>
                <a:spcPts val="0"/>
              </a:spcBef>
              <a:spcAft>
                <a:spcPts val="0"/>
              </a:spcAft>
              <a:buClr>
                <a:srgbClr val="99CC66"/>
              </a:buClr>
              <a:buSzPct val="45000"/>
              <a:buFont typeface="Noto Sans Symbols"/>
              <a:buChar char="●"/>
            </a:pPr>
            <a:r>
              <a:rPr b="0" lang="de-DE" sz="2600" strike="noStrike">
                <a:latin typeface="Arial"/>
                <a:ea typeface="Arial"/>
                <a:cs typeface="Arial"/>
                <a:sym typeface="Arial"/>
              </a:rPr>
              <a:t>Wurm auf der Innenwindung eines Nautilus</a:t>
            </a:r>
            <a:endParaRPr b="0" sz="2600" strike="noStrike">
              <a:latin typeface="Arial"/>
              <a:ea typeface="Arial"/>
              <a:cs typeface="Arial"/>
              <a:sym typeface="Arial"/>
            </a:endParaRPr>
          </a:p>
        </p:txBody>
      </p:sp>
      <p:pic>
        <p:nvPicPr>
          <p:cNvPr id="493" name="Google Shape;493;p55"/>
          <p:cNvPicPr preferRelativeResize="0"/>
          <p:nvPr/>
        </p:nvPicPr>
        <p:blipFill rotWithShape="1">
          <a:blip r:embed="rId3">
            <a:alphaModFix/>
          </a:blip>
          <a:srcRect b="0" l="0" r="0" t="0"/>
          <a:stretch/>
        </p:blipFill>
        <p:spPr>
          <a:xfrm>
            <a:off x="612000" y="2196000"/>
            <a:ext cx="6452640" cy="4860000"/>
          </a:xfrm>
          <a:prstGeom prst="rect">
            <a:avLst/>
          </a:prstGeom>
          <a:noFill/>
          <a:ln>
            <a:noFill/>
          </a:ln>
        </p:spPr>
      </p:pic>
      <p:pic>
        <p:nvPicPr>
          <p:cNvPr id="494" name="Google Shape;494;p55"/>
          <p:cNvPicPr preferRelativeResize="0"/>
          <p:nvPr/>
        </p:nvPicPr>
        <p:blipFill rotWithShape="1">
          <a:blip r:embed="rId4">
            <a:alphaModFix/>
          </a:blip>
          <a:srcRect b="0" l="0" r="0" t="0"/>
          <a:stretch/>
        </p:blipFill>
        <p:spPr>
          <a:xfrm>
            <a:off x="7308000" y="2196000"/>
            <a:ext cx="2304000" cy="2952000"/>
          </a:xfrm>
          <a:prstGeom prst="rect">
            <a:avLst/>
          </a:prstGeom>
          <a:noFill/>
          <a:ln>
            <a:noFill/>
          </a:ln>
        </p:spPr>
      </p:pic>
      <p:sp>
        <p:nvSpPr>
          <p:cNvPr id="495" name="Google Shape;495;p55"/>
          <p:cNvSpPr txBox="1"/>
          <p:nvPr/>
        </p:nvSpPr>
        <p:spPr>
          <a:xfrm>
            <a:off x="7272000" y="5364000"/>
            <a:ext cx="2376000" cy="18104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Der Wurm könnte schon zu  Lebzeiten beider im Nautilus gelebt haben. (Prof. Becker)</a:t>
            </a:r>
            <a:endParaRPr b="0" sz="1800" strike="noStrike">
              <a:latin typeface="Arial"/>
              <a:ea typeface="Arial"/>
              <a:cs typeface="Arial"/>
              <a:sym typeface="Arial"/>
            </a:endParaRPr>
          </a:p>
          <a:p>
            <a:pPr indent="0" lvl="0" marL="0" marR="0" rtl="0" algn="l">
              <a:spcBef>
                <a:spcPts val="0"/>
              </a:spcBef>
              <a:spcAft>
                <a:spcPts val="0"/>
              </a:spcAft>
              <a:buNone/>
            </a:pPr>
            <a:r>
              <a:t/>
            </a:r>
            <a:endParaRPr b="0" sz="1800" strike="noStrike">
              <a:latin typeface="Arial"/>
              <a:ea typeface="Arial"/>
              <a:cs typeface="Arial"/>
              <a:sym typeface="Arial"/>
            </a:endParaRPr>
          </a:p>
          <a:p>
            <a:pPr indent="0" lvl="0" marL="0" marR="0" rtl="0" algn="l">
              <a:spcBef>
                <a:spcPts val="0"/>
              </a:spcBef>
              <a:spcAft>
                <a:spcPts val="0"/>
              </a:spcAft>
              <a:buNone/>
            </a:pPr>
            <a:r>
              <a:rPr b="0" lang="de-DE" sz="1300" strike="noStrike">
                <a:latin typeface="Arial"/>
                <a:ea typeface="Arial"/>
                <a:cs typeface="Arial"/>
                <a:sym typeface="Arial"/>
              </a:rPr>
              <a:t>Fund vom kleinen Cap ef</a:t>
            </a:r>
            <a:endParaRPr b="0" sz="1300" strike="noStrike">
              <a:latin typeface="Arial"/>
              <a:ea typeface="Arial"/>
              <a:cs typeface="Arial"/>
              <a:sym typeface="Arial"/>
            </a:endParaRPr>
          </a:p>
        </p:txBody>
      </p:sp>
      <p:sp>
        <p:nvSpPr>
          <p:cNvPr id="496" name="Google Shape;496;p55"/>
          <p:cNvSpPr txBox="1"/>
          <p:nvPr/>
        </p:nvSpPr>
        <p:spPr>
          <a:xfrm>
            <a:off x="8064000" y="1368000"/>
            <a:ext cx="504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43</a:t>
            </a:r>
            <a:endParaRPr b="0" sz="1800" strike="noStrike">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6"/>
          <p:cNvSpPr txBox="1"/>
          <p:nvPr/>
        </p:nvSpPr>
        <p:spPr>
          <a:xfrm>
            <a:off x="2916000" y="720000"/>
            <a:ext cx="39960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600" strike="noStrike">
                <a:latin typeface="Arial"/>
                <a:ea typeface="Arial"/>
                <a:cs typeface="Arial"/>
                <a:sym typeface="Arial"/>
              </a:rPr>
              <a:t>Ein Winzling von  Nautilus</a:t>
            </a:r>
            <a:endParaRPr b="0" sz="2600" strike="noStrike">
              <a:latin typeface="Arial"/>
              <a:ea typeface="Arial"/>
              <a:cs typeface="Arial"/>
              <a:sym typeface="Arial"/>
            </a:endParaRPr>
          </a:p>
        </p:txBody>
      </p:sp>
      <p:sp>
        <p:nvSpPr>
          <p:cNvPr id="502" name="Google Shape;502;p56"/>
          <p:cNvSpPr txBox="1"/>
          <p:nvPr/>
        </p:nvSpPr>
        <p:spPr>
          <a:xfrm>
            <a:off x="576000" y="1512000"/>
            <a:ext cx="4536000" cy="360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1170"/>
              <a:buFont typeface="Noto Sans Symbols"/>
              <a:buChar char="●"/>
            </a:pPr>
            <a:r>
              <a:rPr b="0" lang="de-DE" sz="2600" strike="noStrike">
                <a:latin typeface="Arial"/>
                <a:ea typeface="Arial"/>
                <a:cs typeface="Arial"/>
                <a:sym typeface="Arial"/>
              </a:rPr>
              <a:t>Strandfund in den Steinen</a:t>
            </a:r>
            <a:endParaRPr b="0" sz="2600" strike="noStrike">
              <a:latin typeface="Arial"/>
              <a:ea typeface="Arial"/>
              <a:cs typeface="Arial"/>
              <a:sym typeface="Arial"/>
            </a:endParaRPr>
          </a:p>
        </p:txBody>
      </p:sp>
      <p:pic>
        <p:nvPicPr>
          <p:cNvPr id="503" name="Google Shape;503;p56"/>
          <p:cNvPicPr preferRelativeResize="0"/>
          <p:nvPr/>
        </p:nvPicPr>
        <p:blipFill rotWithShape="1">
          <a:blip r:embed="rId3">
            <a:alphaModFix/>
          </a:blip>
          <a:srcRect b="0" l="0" r="0" t="0"/>
          <a:stretch/>
        </p:blipFill>
        <p:spPr>
          <a:xfrm>
            <a:off x="504000" y="2160000"/>
            <a:ext cx="7202520" cy="4925880"/>
          </a:xfrm>
          <a:prstGeom prst="rect">
            <a:avLst/>
          </a:prstGeom>
          <a:noFill/>
          <a:ln>
            <a:noFill/>
          </a:ln>
        </p:spPr>
      </p:pic>
      <p:pic>
        <p:nvPicPr>
          <p:cNvPr id="504" name="Google Shape;504;p56"/>
          <p:cNvPicPr preferRelativeResize="0"/>
          <p:nvPr/>
        </p:nvPicPr>
        <p:blipFill rotWithShape="1">
          <a:blip r:embed="rId4">
            <a:alphaModFix/>
          </a:blip>
          <a:srcRect b="0" l="0" r="0" t="0"/>
          <a:stretch/>
        </p:blipFill>
        <p:spPr>
          <a:xfrm>
            <a:off x="7848000" y="2088000"/>
            <a:ext cx="1800000" cy="1457640"/>
          </a:xfrm>
          <a:prstGeom prst="rect">
            <a:avLst/>
          </a:prstGeom>
          <a:noFill/>
          <a:ln>
            <a:noFill/>
          </a:ln>
        </p:spPr>
      </p:pic>
      <p:sp>
        <p:nvSpPr>
          <p:cNvPr id="505" name="Google Shape;505;p56"/>
          <p:cNvSpPr txBox="1"/>
          <p:nvPr/>
        </p:nvSpPr>
        <p:spPr>
          <a:xfrm>
            <a:off x="8136000" y="1404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44</a:t>
            </a:r>
            <a:endParaRPr b="0" sz="1800" strike="noStrike">
              <a:latin typeface="Arial"/>
              <a:ea typeface="Arial"/>
              <a:cs typeface="Arial"/>
              <a:sym typeface="Arial"/>
            </a:endParaRPr>
          </a:p>
        </p:txBody>
      </p:sp>
      <p:pic>
        <p:nvPicPr>
          <p:cNvPr id="506" name="Google Shape;506;p56"/>
          <p:cNvPicPr preferRelativeResize="0"/>
          <p:nvPr/>
        </p:nvPicPr>
        <p:blipFill>
          <a:blip r:embed="rId5">
            <a:alphaModFix/>
          </a:blip>
          <a:stretch>
            <a:fillRect/>
          </a:stretch>
        </p:blipFill>
        <p:spPr>
          <a:xfrm>
            <a:off x="8011111" y="3797273"/>
            <a:ext cx="1626177" cy="1457649"/>
          </a:xfrm>
          <a:prstGeom prst="rect">
            <a:avLst/>
          </a:prstGeom>
          <a:noFill/>
          <a:ln>
            <a:noFill/>
          </a:ln>
        </p:spPr>
      </p:pic>
      <p:sp>
        <p:nvSpPr>
          <p:cNvPr id="507" name="Google Shape;507;p56"/>
          <p:cNvSpPr txBox="1"/>
          <p:nvPr/>
        </p:nvSpPr>
        <p:spPr>
          <a:xfrm>
            <a:off x="7980525" y="5280400"/>
            <a:ext cx="1433400" cy="173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Es scheint nur die komplette Wohn-</a:t>
            </a:r>
            <a:endParaRPr sz="1800"/>
          </a:p>
          <a:p>
            <a:pPr indent="0" lvl="0" marL="0" rtl="0" algn="l">
              <a:spcBef>
                <a:spcPts val="0"/>
              </a:spcBef>
              <a:spcAft>
                <a:spcPts val="0"/>
              </a:spcAft>
              <a:buNone/>
            </a:pPr>
            <a:r>
              <a:rPr lang="de-DE" sz="1800"/>
              <a:t>kammer zu fehlen.</a:t>
            </a:r>
            <a:endParaRPr sz="1800"/>
          </a:p>
        </p:txBody>
      </p:sp>
      <p:sp>
        <p:nvSpPr>
          <p:cNvPr id="508" name="Google Shape;508;p56"/>
          <p:cNvSpPr txBox="1"/>
          <p:nvPr/>
        </p:nvSpPr>
        <p:spPr>
          <a:xfrm>
            <a:off x="1352425" y="6600275"/>
            <a:ext cx="1341000" cy="48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ca. 2 cm </a:t>
            </a:r>
            <a:r>
              <a:rPr lang="de-DE" sz="1800">
                <a:solidFill>
                  <a:schemeClr val="dk1"/>
                </a:solidFill>
              </a:rPr>
              <a:t>ø</a:t>
            </a:r>
            <a:endParaRPr sz="1800">
              <a:solidFill>
                <a:schemeClr val="dk1"/>
              </a:solidFill>
            </a:endParaRPr>
          </a:p>
          <a:p>
            <a:pPr indent="0" lvl="0" marL="0" rtl="0" algn="l">
              <a:spcBef>
                <a:spcPts val="0"/>
              </a:spcBef>
              <a:spcAft>
                <a:spcPts val="0"/>
              </a:spcAft>
              <a:buNone/>
            </a:pPr>
            <a:r>
              <a:t/>
            </a:r>
            <a:endParaRPr sz="18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57"/>
          <p:cNvSpPr txBox="1"/>
          <p:nvPr/>
        </p:nvSpPr>
        <p:spPr>
          <a:xfrm>
            <a:off x="900000" y="684000"/>
            <a:ext cx="7560000" cy="57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Warum hat Nautilus am Ende der Kreidezeit überlebt?</a:t>
            </a:r>
            <a:endParaRPr b="0" sz="2400" strike="noStrike">
              <a:latin typeface="Arial"/>
              <a:ea typeface="Arial"/>
              <a:cs typeface="Arial"/>
              <a:sym typeface="Arial"/>
            </a:endParaRPr>
          </a:p>
        </p:txBody>
      </p:sp>
      <p:sp>
        <p:nvSpPr>
          <p:cNvPr id="514" name="Google Shape;514;p57"/>
          <p:cNvSpPr txBox="1"/>
          <p:nvPr/>
        </p:nvSpPr>
        <p:spPr>
          <a:xfrm>
            <a:off x="972000" y="1548000"/>
            <a:ext cx="5400000" cy="432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1170"/>
              <a:buFont typeface="Noto Sans Symbols"/>
              <a:buChar char="●"/>
            </a:pPr>
            <a:r>
              <a:rPr b="0" lang="de-DE" sz="2600" strike="noStrike">
                <a:latin typeface="Arial"/>
                <a:ea typeface="Arial"/>
                <a:cs typeface="Arial"/>
                <a:sym typeface="Arial"/>
              </a:rPr>
              <a:t>Graphik von Dr. Steffen Trümper</a:t>
            </a:r>
            <a:endParaRPr b="0" sz="2600" strike="noStrike">
              <a:latin typeface="Arial"/>
              <a:ea typeface="Arial"/>
              <a:cs typeface="Arial"/>
              <a:sym typeface="Arial"/>
            </a:endParaRPr>
          </a:p>
        </p:txBody>
      </p:sp>
      <p:pic>
        <p:nvPicPr>
          <p:cNvPr id="515" name="Google Shape;515;p57"/>
          <p:cNvPicPr preferRelativeResize="0"/>
          <p:nvPr/>
        </p:nvPicPr>
        <p:blipFill rotWithShape="1">
          <a:blip r:embed="rId3">
            <a:alphaModFix/>
          </a:blip>
          <a:srcRect b="0" l="0" r="0" t="0"/>
          <a:stretch/>
        </p:blipFill>
        <p:spPr>
          <a:xfrm>
            <a:off x="969120" y="2160000"/>
            <a:ext cx="7850880" cy="4860000"/>
          </a:xfrm>
          <a:prstGeom prst="rect">
            <a:avLst/>
          </a:prstGeom>
          <a:noFill/>
          <a:ln>
            <a:noFill/>
          </a:ln>
        </p:spPr>
      </p:pic>
      <p:sp>
        <p:nvSpPr>
          <p:cNvPr id="516" name="Google Shape;516;p57"/>
          <p:cNvSpPr txBox="1"/>
          <p:nvPr/>
        </p:nvSpPr>
        <p:spPr>
          <a:xfrm>
            <a:off x="8064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45</a:t>
            </a:r>
            <a:endParaRPr b="0" sz="1800" strike="noStrike">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58"/>
          <p:cNvSpPr txBox="1"/>
          <p:nvPr/>
        </p:nvSpPr>
        <p:spPr>
          <a:xfrm>
            <a:off x="1080000" y="684000"/>
            <a:ext cx="76320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Eine mögliche Antwort liegt in der Vermehrungsstratigie</a:t>
            </a:r>
            <a:endParaRPr b="0" sz="2400" strike="noStrike">
              <a:latin typeface="Arial"/>
              <a:ea typeface="Arial"/>
              <a:cs typeface="Arial"/>
              <a:sym typeface="Arial"/>
            </a:endParaRPr>
          </a:p>
        </p:txBody>
      </p:sp>
      <p:sp>
        <p:nvSpPr>
          <p:cNvPr id="522" name="Google Shape;522;p58"/>
          <p:cNvSpPr txBox="1"/>
          <p:nvPr/>
        </p:nvSpPr>
        <p:spPr>
          <a:xfrm>
            <a:off x="1080000" y="1503600"/>
            <a:ext cx="5300700" cy="432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1170"/>
              <a:buFont typeface="Noto Sans Symbols"/>
              <a:buChar char="●"/>
            </a:pPr>
            <a:r>
              <a:rPr b="0" lang="de-DE" sz="2600" strike="noStrike">
                <a:latin typeface="Arial"/>
                <a:ea typeface="Arial"/>
                <a:cs typeface="Arial"/>
                <a:sym typeface="Arial"/>
              </a:rPr>
              <a:t>Graphik von Dr. Steffen Trümper</a:t>
            </a:r>
            <a:endParaRPr b="0" sz="2600" strike="noStrike">
              <a:latin typeface="Arial"/>
              <a:ea typeface="Arial"/>
              <a:cs typeface="Arial"/>
              <a:sym typeface="Arial"/>
            </a:endParaRPr>
          </a:p>
        </p:txBody>
      </p:sp>
      <p:pic>
        <p:nvPicPr>
          <p:cNvPr id="523" name="Google Shape;523;p58"/>
          <p:cNvPicPr preferRelativeResize="0"/>
          <p:nvPr/>
        </p:nvPicPr>
        <p:blipFill rotWithShape="1">
          <a:blip r:embed="rId3">
            <a:alphaModFix/>
          </a:blip>
          <a:srcRect b="0" l="0" r="0" t="0"/>
          <a:stretch/>
        </p:blipFill>
        <p:spPr>
          <a:xfrm>
            <a:off x="1152000" y="2232000"/>
            <a:ext cx="7704000" cy="4824000"/>
          </a:xfrm>
          <a:prstGeom prst="rect">
            <a:avLst/>
          </a:prstGeom>
          <a:noFill/>
          <a:ln>
            <a:noFill/>
          </a:ln>
        </p:spPr>
      </p:pic>
      <p:sp>
        <p:nvSpPr>
          <p:cNvPr id="524" name="Google Shape;524;p58"/>
          <p:cNvSpPr txBox="1"/>
          <p:nvPr/>
        </p:nvSpPr>
        <p:spPr>
          <a:xfrm>
            <a:off x="8100000" y="1404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46</a:t>
            </a:r>
            <a:endParaRPr b="0" sz="1800" strike="noStrike">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59"/>
          <p:cNvSpPr txBox="1"/>
          <p:nvPr/>
        </p:nvSpPr>
        <p:spPr>
          <a:xfrm>
            <a:off x="1517100" y="773150"/>
            <a:ext cx="6114900" cy="505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2000"/>
              <a:t>W</a:t>
            </a:r>
            <a:r>
              <a:rPr b="0" lang="de-DE" sz="2000" strike="noStrike">
                <a:latin typeface="Arial"/>
                <a:ea typeface="Arial"/>
                <a:cs typeface="Arial"/>
                <a:sym typeface="Arial"/>
              </a:rPr>
              <a:t>eitere Strandfunde aus den „Schwarzen Löchern“</a:t>
            </a:r>
            <a:endParaRPr b="0" sz="2000" strike="noStrike">
              <a:latin typeface="Arial"/>
              <a:ea typeface="Arial"/>
              <a:cs typeface="Arial"/>
              <a:sym typeface="Arial"/>
            </a:endParaRPr>
          </a:p>
        </p:txBody>
      </p:sp>
      <p:pic>
        <p:nvPicPr>
          <p:cNvPr id="530" name="Google Shape;530;p59"/>
          <p:cNvPicPr preferRelativeResize="0"/>
          <p:nvPr/>
        </p:nvPicPr>
        <p:blipFill rotWithShape="1">
          <a:blip r:embed="rId3">
            <a:alphaModFix/>
          </a:blip>
          <a:srcRect b="0" l="0" r="0" t="0"/>
          <a:stretch/>
        </p:blipFill>
        <p:spPr>
          <a:xfrm>
            <a:off x="468000" y="1872000"/>
            <a:ext cx="3564000" cy="2155320"/>
          </a:xfrm>
          <a:prstGeom prst="rect">
            <a:avLst/>
          </a:prstGeom>
          <a:noFill/>
          <a:ln>
            <a:noFill/>
          </a:ln>
        </p:spPr>
      </p:pic>
      <p:pic>
        <p:nvPicPr>
          <p:cNvPr id="531" name="Google Shape;531;p59"/>
          <p:cNvPicPr preferRelativeResize="0"/>
          <p:nvPr/>
        </p:nvPicPr>
        <p:blipFill rotWithShape="1">
          <a:blip r:embed="rId4">
            <a:alphaModFix/>
          </a:blip>
          <a:srcRect b="0" l="0" r="0" t="0"/>
          <a:stretch/>
        </p:blipFill>
        <p:spPr>
          <a:xfrm>
            <a:off x="468000" y="4536000"/>
            <a:ext cx="3564000" cy="2552040"/>
          </a:xfrm>
          <a:prstGeom prst="rect">
            <a:avLst/>
          </a:prstGeom>
          <a:noFill/>
          <a:ln>
            <a:noFill/>
          </a:ln>
        </p:spPr>
      </p:pic>
      <p:sp>
        <p:nvSpPr>
          <p:cNvPr id="532" name="Google Shape;532;p59"/>
          <p:cNvSpPr txBox="1"/>
          <p:nvPr/>
        </p:nvSpPr>
        <p:spPr>
          <a:xfrm>
            <a:off x="864000" y="1476000"/>
            <a:ext cx="3240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Lobenlinie auf aberranten Ammoniten</a:t>
            </a:r>
            <a:endParaRPr b="0" sz="1400" strike="noStrike">
              <a:latin typeface="Arial"/>
              <a:ea typeface="Arial"/>
              <a:cs typeface="Arial"/>
              <a:sym typeface="Arial"/>
            </a:endParaRPr>
          </a:p>
        </p:txBody>
      </p:sp>
      <p:sp>
        <p:nvSpPr>
          <p:cNvPr id="533" name="Google Shape;533;p59"/>
          <p:cNvSpPr txBox="1"/>
          <p:nvPr/>
        </p:nvSpPr>
        <p:spPr>
          <a:xfrm>
            <a:off x="1908000" y="4176000"/>
            <a:ext cx="86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Haizahn</a:t>
            </a:r>
            <a:endParaRPr b="0" sz="1400" strike="noStrike">
              <a:latin typeface="Arial"/>
              <a:ea typeface="Arial"/>
              <a:cs typeface="Arial"/>
              <a:sym typeface="Arial"/>
            </a:endParaRPr>
          </a:p>
        </p:txBody>
      </p:sp>
      <p:pic>
        <p:nvPicPr>
          <p:cNvPr id="534" name="Google Shape;534;p59"/>
          <p:cNvPicPr preferRelativeResize="0"/>
          <p:nvPr/>
        </p:nvPicPr>
        <p:blipFill rotWithShape="1">
          <a:blip r:embed="rId5">
            <a:alphaModFix/>
          </a:blip>
          <a:srcRect b="0" l="0" r="0" t="0"/>
          <a:stretch/>
        </p:blipFill>
        <p:spPr>
          <a:xfrm>
            <a:off x="4219200" y="4565160"/>
            <a:ext cx="2836800" cy="2526840"/>
          </a:xfrm>
          <a:prstGeom prst="rect">
            <a:avLst/>
          </a:prstGeom>
          <a:noFill/>
          <a:ln>
            <a:noFill/>
          </a:ln>
        </p:spPr>
      </p:pic>
      <p:sp>
        <p:nvSpPr>
          <p:cNvPr id="535" name="Google Shape;535;p59"/>
          <p:cNvSpPr txBox="1"/>
          <p:nvPr/>
        </p:nvSpPr>
        <p:spPr>
          <a:xfrm>
            <a:off x="5040000" y="4178880"/>
            <a:ext cx="1008000" cy="3571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Muschel</a:t>
            </a:r>
            <a:endParaRPr b="0" sz="1400" strike="noStrike">
              <a:latin typeface="Arial"/>
              <a:ea typeface="Arial"/>
              <a:cs typeface="Arial"/>
              <a:sym typeface="Arial"/>
            </a:endParaRPr>
          </a:p>
        </p:txBody>
      </p:sp>
      <p:pic>
        <p:nvPicPr>
          <p:cNvPr id="536" name="Google Shape;536;p59"/>
          <p:cNvPicPr preferRelativeResize="0"/>
          <p:nvPr/>
        </p:nvPicPr>
        <p:blipFill rotWithShape="1">
          <a:blip r:embed="rId6">
            <a:alphaModFix/>
          </a:blip>
          <a:srcRect b="0" l="0" r="0" t="0"/>
          <a:stretch/>
        </p:blipFill>
        <p:spPr>
          <a:xfrm>
            <a:off x="4248000" y="1944000"/>
            <a:ext cx="2736000" cy="2016000"/>
          </a:xfrm>
          <a:prstGeom prst="rect">
            <a:avLst/>
          </a:prstGeom>
          <a:noFill/>
          <a:ln>
            <a:noFill/>
          </a:ln>
        </p:spPr>
      </p:pic>
      <p:sp>
        <p:nvSpPr>
          <p:cNvPr id="537" name="Google Shape;537;p59"/>
          <p:cNvSpPr txBox="1"/>
          <p:nvPr/>
        </p:nvSpPr>
        <p:spPr>
          <a:xfrm>
            <a:off x="4752000" y="1512000"/>
            <a:ext cx="2160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Das gut bekannte UFO</a:t>
            </a:r>
            <a:endParaRPr b="0" sz="1400" strike="noStrike">
              <a:latin typeface="Arial"/>
              <a:ea typeface="Arial"/>
              <a:cs typeface="Arial"/>
              <a:sym typeface="Arial"/>
            </a:endParaRPr>
          </a:p>
        </p:txBody>
      </p:sp>
      <p:sp>
        <p:nvSpPr>
          <p:cNvPr id="538" name="Google Shape;538;p59"/>
          <p:cNvSpPr txBox="1"/>
          <p:nvPr/>
        </p:nvSpPr>
        <p:spPr>
          <a:xfrm>
            <a:off x="8064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47</a:t>
            </a:r>
            <a:endParaRPr b="0" sz="1800" strike="noStrike">
              <a:latin typeface="Arial"/>
              <a:ea typeface="Arial"/>
              <a:cs typeface="Arial"/>
              <a:sym typeface="Arial"/>
            </a:endParaRPr>
          </a:p>
        </p:txBody>
      </p:sp>
      <p:pic>
        <p:nvPicPr>
          <p:cNvPr id="539" name="Google Shape;539;p59"/>
          <p:cNvPicPr preferRelativeResize="0"/>
          <p:nvPr/>
        </p:nvPicPr>
        <p:blipFill rotWithShape="1">
          <a:blip r:embed="rId7">
            <a:alphaModFix/>
          </a:blip>
          <a:srcRect b="0" l="0" r="0" t="0"/>
          <a:stretch/>
        </p:blipFill>
        <p:spPr>
          <a:xfrm>
            <a:off x="7232760" y="1836000"/>
            <a:ext cx="2055240" cy="2163960"/>
          </a:xfrm>
          <a:prstGeom prst="rect">
            <a:avLst/>
          </a:prstGeom>
          <a:noFill/>
          <a:ln>
            <a:noFill/>
          </a:ln>
        </p:spPr>
      </p:pic>
      <p:pic>
        <p:nvPicPr>
          <p:cNvPr id="540" name="Google Shape;540;p59"/>
          <p:cNvPicPr preferRelativeResize="0"/>
          <p:nvPr/>
        </p:nvPicPr>
        <p:blipFill rotWithShape="1">
          <a:blip r:embed="rId8">
            <a:alphaModFix/>
          </a:blip>
          <a:srcRect b="0" l="0" r="0" t="0"/>
          <a:stretch/>
        </p:blipFill>
        <p:spPr>
          <a:xfrm>
            <a:off x="7194960" y="4572000"/>
            <a:ext cx="2525040" cy="2487960"/>
          </a:xfrm>
          <a:prstGeom prst="rect">
            <a:avLst/>
          </a:prstGeom>
          <a:noFill/>
          <a:ln>
            <a:noFill/>
          </a:ln>
        </p:spPr>
      </p:pic>
      <p:sp>
        <p:nvSpPr>
          <p:cNvPr id="541" name="Google Shape;541;p59"/>
          <p:cNvSpPr txBox="1"/>
          <p:nvPr/>
        </p:nvSpPr>
        <p:spPr>
          <a:xfrm>
            <a:off x="7632000" y="4104000"/>
            <a:ext cx="1440000" cy="324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500" strike="noStrike">
                <a:latin typeface="Arial"/>
                <a:ea typeface="Arial"/>
                <a:cs typeface="Arial"/>
                <a:sym typeface="Arial"/>
              </a:rPr>
              <a:t>Brachiopoden</a:t>
            </a:r>
            <a:endParaRPr b="0" sz="1500" strike="noStrike">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60"/>
          <p:cNvSpPr txBox="1"/>
          <p:nvPr/>
        </p:nvSpPr>
        <p:spPr>
          <a:xfrm>
            <a:off x="1065000" y="720000"/>
            <a:ext cx="71646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2800"/>
              <a:t>S</a:t>
            </a:r>
            <a:r>
              <a:rPr b="0" lang="de-DE" sz="2800" strike="noStrike">
                <a:latin typeface="Arial"/>
                <a:ea typeface="Arial"/>
                <a:cs typeface="Arial"/>
                <a:sym typeface="Arial"/>
              </a:rPr>
              <a:t>eltene Fundstücke aus dem Strandbereich</a:t>
            </a:r>
            <a:endParaRPr b="0" sz="2800" strike="noStrike">
              <a:latin typeface="Arial"/>
              <a:ea typeface="Arial"/>
              <a:cs typeface="Arial"/>
              <a:sym typeface="Arial"/>
            </a:endParaRPr>
          </a:p>
        </p:txBody>
      </p:sp>
      <p:sp>
        <p:nvSpPr>
          <p:cNvPr id="547" name="Google Shape;547;p60"/>
          <p:cNvSpPr txBox="1"/>
          <p:nvPr/>
        </p:nvSpPr>
        <p:spPr>
          <a:xfrm>
            <a:off x="387600" y="1512000"/>
            <a:ext cx="7308600" cy="396000"/>
          </a:xfrm>
          <a:prstGeom prst="rect">
            <a:avLst/>
          </a:prstGeom>
          <a:noFill/>
          <a:ln>
            <a:noFill/>
          </a:ln>
        </p:spPr>
        <p:txBody>
          <a:bodyPr anchorCtr="0" anchor="t" bIns="0" lIns="0" spcFirstLastPara="1" rIns="0" wrap="square" tIns="0">
            <a:normAutofit fontScale="92500"/>
          </a:bodyPr>
          <a:lstStyle/>
          <a:p>
            <a:pPr indent="-318427" lvl="0" marL="432000" marR="0" rtl="0" algn="l">
              <a:spcBef>
                <a:spcPts val="0"/>
              </a:spcBef>
              <a:spcAft>
                <a:spcPts val="0"/>
              </a:spcAft>
              <a:buClr>
                <a:srgbClr val="99CC66"/>
              </a:buClr>
              <a:buSzPct val="45000"/>
              <a:buFont typeface="Noto Sans Symbols"/>
              <a:buChar char="●"/>
            </a:pPr>
            <a:r>
              <a:rPr b="0" lang="de-DE" sz="2600" strike="noStrike">
                <a:latin typeface="Arial"/>
                <a:ea typeface="Arial"/>
                <a:cs typeface="Arial"/>
                <a:sym typeface="Arial"/>
              </a:rPr>
              <a:t>Rastellum zeigt sich immer wieder mal sporadisch</a:t>
            </a:r>
            <a:endParaRPr b="0" sz="2600" strike="noStrike">
              <a:latin typeface="Arial"/>
              <a:ea typeface="Arial"/>
              <a:cs typeface="Arial"/>
              <a:sym typeface="Arial"/>
            </a:endParaRPr>
          </a:p>
        </p:txBody>
      </p:sp>
      <p:sp>
        <p:nvSpPr>
          <p:cNvPr id="548" name="Google Shape;548;p60"/>
          <p:cNvSpPr txBox="1"/>
          <p:nvPr/>
        </p:nvSpPr>
        <p:spPr>
          <a:xfrm>
            <a:off x="8064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48</a:t>
            </a:r>
            <a:endParaRPr b="0" sz="1800" strike="noStrike">
              <a:latin typeface="Arial"/>
              <a:ea typeface="Arial"/>
              <a:cs typeface="Arial"/>
              <a:sym typeface="Arial"/>
            </a:endParaRPr>
          </a:p>
        </p:txBody>
      </p:sp>
      <p:pic>
        <p:nvPicPr>
          <p:cNvPr id="549" name="Google Shape;549;p60"/>
          <p:cNvPicPr preferRelativeResize="0"/>
          <p:nvPr/>
        </p:nvPicPr>
        <p:blipFill rotWithShape="1">
          <a:blip r:embed="rId3">
            <a:alphaModFix/>
          </a:blip>
          <a:srcRect b="0" l="0" r="0" t="0"/>
          <a:stretch/>
        </p:blipFill>
        <p:spPr>
          <a:xfrm>
            <a:off x="4752000" y="4671360"/>
            <a:ext cx="3744000" cy="2506320"/>
          </a:xfrm>
          <a:prstGeom prst="rect">
            <a:avLst/>
          </a:prstGeom>
          <a:noFill/>
          <a:ln>
            <a:noFill/>
          </a:ln>
        </p:spPr>
      </p:pic>
      <p:pic>
        <p:nvPicPr>
          <p:cNvPr id="550" name="Google Shape;550;p60"/>
          <p:cNvPicPr preferRelativeResize="0"/>
          <p:nvPr/>
        </p:nvPicPr>
        <p:blipFill rotWithShape="1">
          <a:blip r:embed="rId4">
            <a:alphaModFix/>
          </a:blip>
          <a:srcRect b="0" l="0" r="0" t="0"/>
          <a:stretch/>
        </p:blipFill>
        <p:spPr>
          <a:xfrm>
            <a:off x="578149" y="4913275"/>
            <a:ext cx="3675600" cy="2250725"/>
          </a:xfrm>
          <a:prstGeom prst="rect">
            <a:avLst/>
          </a:prstGeom>
          <a:noFill/>
          <a:ln>
            <a:noFill/>
          </a:ln>
        </p:spPr>
      </p:pic>
      <p:pic>
        <p:nvPicPr>
          <p:cNvPr id="551" name="Google Shape;551;p60"/>
          <p:cNvPicPr preferRelativeResize="0"/>
          <p:nvPr/>
        </p:nvPicPr>
        <p:blipFill rotWithShape="1">
          <a:blip r:embed="rId5">
            <a:alphaModFix/>
          </a:blip>
          <a:srcRect b="0" l="0" r="0" t="0"/>
          <a:stretch/>
        </p:blipFill>
        <p:spPr>
          <a:xfrm>
            <a:off x="4752000" y="2232000"/>
            <a:ext cx="3744000" cy="2376000"/>
          </a:xfrm>
          <a:prstGeom prst="rect">
            <a:avLst/>
          </a:prstGeom>
          <a:noFill/>
          <a:ln>
            <a:noFill/>
          </a:ln>
        </p:spPr>
      </p:pic>
      <p:pic>
        <p:nvPicPr>
          <p:cNvPr id="552" name="Google Shape;552;p60"/>
          <p:cNvPicPr preferRelativeResize="0"/>
          <p:nvPr/>
        </p:nvPicPr>
        <p:blipFill>
          <a:blip r:embed="rId6">
            <a:alphaModFix/>
          </a:blip>
          <a:stretch>
            <a:fillRect/>
          </a:stretch>
        </p:blipFill>
        <p:spPr>
          <a:xfrm>
            <a:off x="578150" y="2232000"/>
            <a:ext cx="3744000" cy="25288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61"/>
          <p:cNvSpPr txBox="1"/>
          <p:nvPr/>
        </p:nvSpPr>
        <p:spPr>
          <a:xfrm>
            <a:off x="2053900" y="705075"/>
            <a:ext cx="5090700" cy="55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3600"/>
              <a:t>U</a:t>
            </a:r>
            <a:r>
              <a:rPr b="0" lang="de-DE" sz="3600" strike="noStrike">
                <a:latin typeface="Arial"/>
                <a:ea typeface="Arial"/>
                <a:cs typeface="Arial"/>
                <a:sym typeface="Arial"/>
              </a:rPr>
              <a:t>nd weitere Fundstücke</a:t>
            </a:r>
            <a:endParaRPr b="0" sz="3600" strike="noStrike">
              <a:latin typeface="Arial"/>
              <a:ea typeface="Arial"/>
              <a:cs typeface="Arial"/>
              <a:sym typeface="Arial"/>
            </a:endParaRPr>
          </a:p>
        </p:txBody>
      </p:sp>
      <p:pic>
        <p:nvPicPr>
          <p:cNvPr id="558" name="Google Shape;558;p61"/>
          <p:cNvPicPr preferRelativeResize="0"/>
          <p:nvPr/>
        </p:nvPicPr>
        <p:blipFill rotWithShape="1">
          <a:blip r:embed="rId3">
            <a:alphaModFix/>
          </a:blip>
          <a:srcRect b="0" l="0" r="0" t="0"/>
          <a:stretch/>
        </p:blipFill>
        <p:spPr>
          <a:xfrm>
            <a:off x="497880" y="2119320"/>
            <a:ext cx="7134120" cy="4968000"/>
          </a:xfrm>
          <a:prstGeom prst="rect">
            <a:avLst/>
          </a:prstGeom>
          <a:noFill/>
          <a:ln>
            <a:noFill/>
          </a:ln>
        </p:spPr>
      </p:pic>
      <p:pic>
        <p:nvPicPr>
          <p:cNvPr id="559" name="Google Shape;559;p61"/>
          <p:cNvPicPr preferRelativeResize="0"/>
          <p:nvPr/>
        </p:nvPicPr>
        <p:blipFill rotWithShape="1">
          <a:blip r:embed="rId4">
            <a:alphaModFix/>
          </a:blip>
          <a:srcRect b="0" l="0" r="0" t="0"/>
          <a:stretch/>
        </p:blipFill>
        <p:spPr>
          <a:xfrm>
            <a:off x="7848000" y="2124000"/>
            <a:ext cx="1728000" cy="1620000"/>
          </a:xfrm>
          <a:prstGeom prst="rect">
            <a:avLst/>
          </a:prstGeom>
          <a:noFill/>
          <a:ln>
            <a:noFill/>
          </a:ln>
        </p:spPr>
      </p:pic>
      <p:sp>
        <p:nvSpPr>
          <p:cNvPr id="560" name="Google Shape;560;p61"/>
          <p:cNvSpPr txBox="1"/>
          <p:nvPr/>
        </p:nvSpPr>
        <p:spPr>
          <a:xfrm>
            <a:off x="7839360" y="4104000"/>
            <a:ext cx="1808640" cy="2799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600" strike="noStrike">
                <a:latin typeface="Arial"/>
                <a:ea typeface="Arial"/>
                <a:cs typeface="Arial"/>
                <a:sym typeface="Arial"/>
              </a:rPr>
              <a:t>Hier wäre ein sehr lohnendes Feld zur Dokumentation und Datenerfassung. Ich kann gerne die ersten 100 Schnecken aus dem Cenoman zur Verfügung stellen.</a:t>
            </a:r>
            <a:endParaRPr b="0" sz="1600" strike="noStrike">
              <a:latin typeface="Arial"/>
              <a:ea typeface="Arial"/>
              <a:cs typeface="Arial"/>
              <a:sym typeface="Arial"/>
            </a:endParaRPr>
          </a:p>
        </p:txBody>
      </p:sp>
      <p:sp>
        <p:nvSpPr>
          <p:cNvPr id="561" name="Google Shape;561;p61"/>
          <p:cNvSpPr txBox="1"/>
          <p:nvPr/>
        </p:nvSpPr>
        <p:spPr>
          <a:xfrm>
            <a:off x="3803500" y="1549325"/>
            <a:ext cx="1439100" cy="432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Schnecken</a:t>
            </a:r>
            <a:endParaRPr b="0" sz="1800" strike="noStrike">
              <a:latin typeface="Arial"/>
              <a:ea typeface="Arial"/>
              <a:cs typeface="Arial"/>
              <a:sym typeface="Arial"/>
            </a:endParaRPr>
          </a:p>
        </p:txBody>
      </p:sp>
      <p:sp>
        <p:nvSpPr>
          <p:cNvPr id="562" name="Google Shape;562;p61"/>
          <p:cNvSpPr txBox="1"/>
          <p:nvPr/>
        </p:nvSpPr>
        <p:spPr>
          <a:xfrm>
            <a:off x="8064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49</a:t>
            </a:r>
            <a:endParaRPr b="0" sz="1800" strike="noStrike">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62"/>
          <p:cNvSpPr txBox="1"/>
          <p:nvPr/>
        </p:nvSpPr>
        <p:spPr>
          <a:xfrm>
            <a:off x="1944000" y="720000"/>
            <a:ext cx="53280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Solarium ornatum (Albien - Cenoman)</a:t>
            </a:r>
            <a:endParaRPr b="0" sz="2400" strike="noStrike">
              <a:latin typeface="Arial"/>
              <a:ea typeface="Arial"/>
              <a:cs typeface="Arial"/>
              <a:sym typeface="Arial"/>
            </a:endParaRPr>
          </a:p>
        </p:txBody>
      </p:sp>
      <p:sp>
        <p:nvSpPr>
          <p:cNvPr id="568" name="Google Shape;568;p62"/>
          <p:cNvSpPr txBox="1"/>
          <p:nvPr/>
        </p:nvSpPr>
        <p:spPr>
          <a:xfrm>
            <a:off x="504000" y="1620000"/>
            <a:ext cx="5040000" cy="432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990"/>
              <a:buFont typeface="Noto Sans Symbols"/>
              <a:buChar char="●"/>
            </a:pPr>
            <a:r>
              <a:rPr b="0" lang="de-DE" sz="2200" strike="noStrike">
                <a:latin typeface="Arial"/>
                <a:ea typeface="Arial"/>
                <a:cs typeface="Arial"/>
                <a:sym typeface="Arial"/>
              </a:rPr>
              <a:t>Positiv (rechts) und Abdruck (links)</a:t>
            </a:r>
            <a:endParaRPr b="0" sz="2200" strike="noStrike">
              <a:latin typeface="Arial"/>
              <a:ea typeface="Arial"/>
              <a:cs typeface="Arial"/>
              <a:sym typeface="Arial"/>
            </a:endParaRPr>
          </a:p>
        </p:txBody>
      </p:sp>
      <p:pic>
        <p:nvPicPr>
          <p:cNvPr id="569" name="Google Shape;569;p62"/>
          <p:cNvPicPr preferRelativeResize="0"/>
          <p:nvPr/>
        </p:nvPicPr>
        <p:blipFill rotWithShape="1">
          <a:blip r:embed="rId3">
            <a:alphaModFix/>
          </a:blip>
          <a:srcRect b="0" l="0" r="0" t="0"/>
          <a:stretch/>
        </p:blipFill>
        <p:spPr>
          <a:xfrm>
            <a:off x="432360" y="2304000"/>
            <a:ext cx="4355640" cy="4428000"/>
          </a:xfrm>
          <a:prstGeom prst="rect">
            <a:avLst/>
          </a:prstGeom>
          <a:noFill/>
          <a:ln>
            <a:noFill/>
          </a:ln>
        </p:spPr>
      </p:pic>
      <p:pic>
        <p:nvPicPr>
          <p:cNvPr id="570" name="Google Shape;570;p62"/>
          <p:cNvPicPr preferRelativeResize="0"/>
          <p:nvPr/>
        </p:nvPicPr>
        <p:blipFill rotWithShape="1">
          <a:blip r:embed="rId4">
            <a:alphaModFix/>
          </a:blip>
          <a:srcRect b="0" l="0" r="0" t="0"/>
          <a:stretch/>
        </p:blipFill>
        <p:spPr>
          <a:xfrm>
            <a:off x="5076000" y="2340000"/>
            <a:ext cx="4541040" cy="4392000"/>
          </a:xfrm>
          <a:prstGeom prst="rect">
            <a:avLst/>
          </a:prstGeom>
          <a:noFill/>
          <a:ln>
            <a:noFill/>
          </a:ln>
        </p:spPr>
      </p:pic>
      <p:sp>
        <p:nvSpPr>
          <p:cNvPr id="571" name="Google Shape;571;p62"/>
          <p:cNvSpPr txBox="1"/>
          <p:nvPr/>
        </p:nvSpPr>
        <p:spPr>
          <a:xfrm>
            <a:off x="8064000" y="1368000"/>
            <a:ext cx="576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50</a:t>
            </a:r>
            <a:endParaRPr b="0" sz="1800" strike="noStrike">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18"/>
          <p:cNvSpPr txBox="1"/>
          <p:nvPr/>
        </p:nvSpPr>
        <p:spPr>
          <a:xfrm>
            <a:off x="2056200" y="720000"/>
            <a:ext cx="50016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2800"/>
              <a:t>U</a:t>
            </a:r>
            <a:r>
              <a:rPr b="0" lang="de-DE" sz="2800" strike="noStrike">
                <a:latin typeface="Arial"/>
                <a:ea typeface="Arial"/>
                <a:cs typeface="Arial"/>
                <a:sym typeface="Arial"/>
              </a:rPr>
              <a:t>nd weiter geht der Rundgang</a:t>
            </a:r>
            <a:endParaRPr b="0" sz="2800" strike="noStrike">
              <a:latin typeface="Arial"/>
              <a:ea typeface="Arial"/>
              <a:cs typeface="Arial"/>
              <a:sym typeface="Arial"/>
            </a:endParaRPr>
          </a:p>
        </p:txBody>
      </p:sp>
      <p:sp>
        <p:nvSpPr>
          <p:cNvPr id="103" name="Google Shape;103;p18"/>
          <p:cNvSpPr txBox="1"/>
          <p:nvPr/>
        </p:nvSpPr>
        <p:spPr>
          <a:xfrm>
            <a:off x="8172000" y="1368000"/>
            <a:ext cx="360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5</a:t>
            </a:r>
            <a:endParaRPr b="0" sz="1800" strike="noStrike">
              <a:latin typeface="Arial"/>
              <a:ea typeface="Arial"/>
              <a:cs typeface="Arial"/>
              <a:sym typeface="Arial"/>
            </a:endParaRPr>
          </a:p>
        </p:txBody>
      </p:sp>
      <p:pic>
        <p:nvPicPr>
          <p:cNvPr id="104" name="Google Shape;104;p18"/>
          <p:cNvPicPr preferRelativeResize="0"/>
          <p:nvPr/>
        </p:nvPicPr>
        <p:blipFill rotWithShape="1">
          <a:blip r:embed="rId4">
            <a:alphaModFix/>
          </a:blip>
          <a:srcRect b="0" l="0" r="0" t="0"/>
          <a:stretch/>
        </p:blipFill>
        <p:spPr>
          <a:xfrm>
            <a:off x="5071680" y="2196000"/>
            <a:ext cx="4351320" cy="4968000"/>
          </a:xfrm>
          <a:prstGeom prst="rect">
            <a:avLst/>
          </a:prstGeom>
          <a:noFill/>
          <a:ln>
            <a:noFill/>
          </a:ln>
        </p:spPr>
      </p:pic>
      <p:pic>
        <p:nvPicPr>
          <p:cNvPr id="105" name="Google Shape;105;p18"/>
          <p:cNvPicPr preferRelativeResize="0"/>
          <p:nvPr/>
        </p:nvPicPr>
        <p:blipFill rotWithShape="1">
          <a:blip r:embed="rId5">
            <a:alphaModFix/>
          </a:blip>
          <a:srcRect b="0" l="0" r="0" t="0"/>
          <a:stretch/>
        </p:blipFill>
        <p:spPr>
          <a:xfrm>
            <a:off x="614160" y="2196000"/>
            <a:ext cx="4065840" cy="4990680"/>
          </a:xfrm>
          <a:prstGeom prst="rect">
            <a:avLst/>
          </a:prstGeom>
          <a:noFill/>
          <a:ln>
            <a:noFill/>
          </a:ln>
        </p:spPr>
      </p:pic>
      <p:sp>
        <p:nvSpPr>
          <p:cNvPr id="106" name="Google Shape;106;p18"/>
          <p:cNvSpPr txBox="1"/>
          <p:nvPr/>
        </p:nvSpPr>
        <p:spPr>
          <a:xfrm>
            <a:off x="1044000" y="1476000"/>
            <a:ext cx="3168000" cy="6022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600" strike="noStrike">
                <a:latin typeface="Arial"/>
                <a:ea typeface="Arial"/>
                <a:cs typeface="Arial"/>
                <a:sym typeface="Arial"/>
              </a:rPr>
              <a:t>Blick von Wissant auf den Strand</a:t>
            </a:r>
            <a:endParaRPr b="0" sz="1600" strike="noStrike">
              <a:latin typeface="Arial"/>
              <a:ea typeface="Arial"/>
              <a:cs typeface="Arial"/>
              <a:sym typeface="Arial"/>
            </a:endParaRPr>
          </a:p>
          <a:p>
            <a:pPr indent="0" lvl="0" marL="0" marR="0" rtl="0" algn="l">
              <a:spcBef>
                <a:spcPts val="0"/>
              </a:spcBef>
              <a:spcAft>
                <a:spcPts val="0"/>
              </a:spcAft>
              <a:buNone/>
            </a:pPr>
            <a:r>
              <a:rPr b="0" lang="de-DE" sz="1600" strike="noStrike">
                <a:latin typeface="Arial"/>
                <a:ea typeface="Arial"/>
                <a:cs typeface="Arial"/>
                <a:sym typeface="Arial"/>
              </a:rPr>
              <a:t>Ein Mekka der Windsurfer</a:t>
            </a:r>
            <a:endParaRPr b="0" sz="1600" strike="noStrike">
              <a:latin typeface="Arial"/>
              <a:ea typeface="Arial"/>
              <a:cs typeface="Arial"/>
              <a:sym typeface="Arial"/>
            </a:endParaRPr>
          </a:p>
        </p:txBody>
      </p:sp>
      <p:sp>
        <p:nvSpPr>
          <p:cNvPr id="107" name="Google Shape;107;p18"/>
          <p:cNvSpPr txBox="1"/>
          <p:nvPr/>
        </p:nvSpPr>
        <p:spPr>
          <a:xfrm>
            <a:off x="5184000" y="1728000"/>
            <a:ext cx="2808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600" strike="noStrike">
                <a:latin typeface="Arial"/>
                <a:ea typeface="Arial"/>
                <a:cs typeface="Arial"/>
                <a:sym typeface="Arial"/>
              </a:rPr>
              <a:t>Blick auf das Cap </a:t>
            </a:r>
            <a:r>
              <a:rPr lang="de-DE" sz="1600"/>
              <a:t>Griz</a:t>
            </a:r>
            <a:r>
              <a:rPr b="0" lang="de-DE" sz="1600" strike="noStrike">
                <a:latin typeface="Arial"/>
                <a:ea typeface="Arial"/>
                <a:cs typeface="Arial"/>
                <a:sym typeface="Arial"/>
              </a:rPr>
              <a:t>- Nez</a:t>
            </a:r>
            <a:endParaRPr b="0" sz="1600" strike="noStrike">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63"/>
          <p:cNvSpPr txBox="1"/>
          <p:nvPr/>
        </p:nvSpPr>
        <p:spPr>
          <a:xfrm>
            <a:off x="504000" y="720000"/>
            <a:ext cx="83520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Abbildung der Muschel Nucula pectinata aus dem Albien</a:t>
            </a:r>
            <a:endParaRPr b="0" sz="2400" strike="noStrike">
              <a:latin typeface="Arial"/>
              <a:ea typeface="Arial"/>
              <a:cs typeface="Arial"/>
              <a:sym typeface="Arial"/>
            </a:endParaRPr>
          </a:p>
        </p:txBody>
      </p:sp>
      <p:sp>
        <p:nvSpPr>
          <p:cNvPr id="577" name="Google Shape;577;p63"/>
          <p:cNvSpPr txBox="1"/>
          <p:nvPr/>
        </p:nvSpPr>
        <p:spPr>
          <a:xfrm>
            <a:off x="504000" y="1620000"/>
            <a:ext cx="7200000" cy="360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810"/>
              <a:buFont typeface="Noto Sans Symbols"/>
              <a:buChar char="●"/>
            </a:pPr>
            <a:r>
              <a:rPr b="0" lang="de-DE" sz="1800" strike="noStrike">
                <a:latin typeface="Arial"/>
                <a:ea typeface="Arial"/>
                <a:cs typeface="Arial"/>
                <a:sym typeface="Arial"/>
              </a:rPr>
              <a:t>Muschel aus den mittleren Cenoman bis Albien, knapp unter 2 cm</a:t>
            </a:r>
            <a:endParaRPr b="0" sz="1800" strike="noStrike">
              <a:latin typeface="Arial"/>
              <a:ea typeface="Arial"/>
              <a:cs typeface="Arial"/>
              <a:sym typeface="Arial"/>
            </a:endParaRPr>
          </a:p>
        </p:txBody>
      </p:sp>
      <p:pic>
        <p:nvPicPr>
          <p:cNvPr id="578" name="Google Shape;578;p63"/>
          <p:cNvPicPr preferRelativeResize="0"/>
          <p:nvPr/>
        </p:nvPicPr>
        <p:blipFill rotWithShape="1">
          <a:blip r:embed="rId3">
            <a:alphaModFix/>
          </a:blip>
          <a:srcRect b="0" l="0" r="0" t="0"/>
          <a:stretch/>
        </p:blipFill>
        <p:spPr>
          <a:xfrm>
            <a:off x="759960" y="2354400"/>
            <a:ext cx="2876040" cy="2685600"/>
          </a:xfrm>
          <a:prstGeom prst="rect">
            <a:avLst/>
          </a:prstGeom>
          <a:noFill/>
          <a:ln>
            <a:noFill/>
          </a:ln>
        </p:spPr>
      </p:pic>
      <p:pic>
        <p:nvPicPr>
          <p:cNvPr id="579" name="Google Shape;579;p63"/>
          <p:cNvPicPr preferRelativeResize="0"/>
          <p:nvPr/>
        </p:nvPicPr>
        <p:blipFill rotWithShape="1">
          <a:blip r:embed="rId4">
            <a:alphaModFix/>
          </a:blip>
          <a:srcRect b="0" l="0" r="0" t="0"/>
          <a:stretch/>
        </p:blipFill>
        <p:spPr>
          <a:xfrm>
            <a:off x="3891960" y="2376000"/>
            <a:ext cx="2804040" cy="2664000"/>
          </a:xfrm>
          <a:prstGeom prst="rect">
            <a:avLst/>
          </a:prstGeom>
          <a:noFill/>
          <a:ln>
            <a:noFill/>
          </a:ln>
        </p:spPr>
      </p:pic>
      <p:pic>
        <p:nvPicPr>
          <p:cNvPr id="580" name="Google Shape;580;p63"/>
          <p:cNvPicPr preferRelativeResize="0"/>
          <p:nvPr/>
        </p:nvPicPr>
        <p:blipFill rotWithShape="1">
          <a:blip r:embed="rId5">
            <a:alphaModFix/>
          </a:blip>
          <a:srcRect b="0" l="0" r="0" t="0"/>
          <a:stretch/>
        </p:blipFill>
        <p:spPr>
          <a:xfrm>
            <a:off x="6951960" y="2667960"/>
            <a:ext cx="2372040" cy="2336040"/>
          </a:xfrm>
          <a:prstGeom prst="rect">
            <a:avLst/>
          </a:prstGeom>
          <a:noFill/>
          <a:ln>
            <a:noFill/>
          </a:ln>
        </p:spPr>
      </p:pic>
      <p:sp>
        <p:nvSpPr>
          <p:cNvPr id="581" name="Google Shape;581;p63"/>
          <p:cNvSpPr txBox="1"/>
          <p:nvPr/>
        </p:nvSpPr>
        <p:spPr>
          <a:xfrm>
            <a:off x="8100000" y="1404000"/>
            <a:ext cx="468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51</a:t>
            </a:r>
            <a:endParaRPr b="0" sz="1800" strike="noStrike">
              <a:latin typeface="Arial"/>
              <a:ea typeface="Arial"/>
              <a:cs typeface="Arial"/>
              <a:sym typeface="Arial"/>
            </a:endParaRPr>
          </a:p>
        </p:txBody>
      </p:sp>
      <p:sp>
        <p:nvSpPr>
          <p:cNvPr id="582" name="Google Shape;582;p63"/>
          <p:cNvSpPr txBox="1"/>
          <p:nvPr/>
        </p:nvSpPr>
        <p:spPr>
          <a:xfrm>
            <a:off x="936000" y="5220000"/>
            <a:ext cx="8424000" cy="1872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600" strike="noStrike">
                <a:latin typeface="Arial"/>
                <a:ea typeface="Arial"/>
                <a:cs typeface="Arial"/>
                <a:sym typeface="Arial"/>
              </a:rPr>
              <a:t>Meist findet man die </a:t>
            </a:r>
            <a:r>
              <a:rPr lang="de-DE" sz="1600"/>
              <a:t>oben genannten</a:t>
            </a:r>
            <a:r>
              <a:rPr b="0" lang="de-DE" sz="1600" strike="noStrike">
                <a:latin typeface="Arial"/>
                <a:ea typeface="Arial"/>
                <a:cs typeface="Arial"/>
                <a:sym typeface="Arial"/>
              </a:rPr>
              <a:t> Muscheln in den „Schwarzen Löchern“ zusammen mit Belemniten, kleinen Ammoniten, Schnecken und Krebsresten.</a:t>
            </a:r>
            <a:endParaRPr b="0" sz="1600" strike="noStrike">
              <a:latin typeface="Arial"/>
              <a:ea typeface="Arial"/>
              <a:cs typeface="Arial"/>
              <a:sym typeface="Arial"/>
            </a:endParaRPr>
          </a:p>
          <a:p>
            <a:pPr indent="0" lvl="0" marL="0" marR="0" rtl="0" algn="l">
              <a:spcBef>
                <a:spcPts val="0"/>
              </a:spcBef>
              <a:spcAft>
                <a:spcPts val="0"/>
              </a:spcAft>
              <a:buNone/>
            </a:pPr>
            <a:r>
              <a:rPr b="0" lang="de-DE" sz="1600" strike="noStrike">
                <a:latin typeface="Arial"/>
                <a:ea typeface="Arial"/>
                <a:cs typeface="Arial"/>
                <a:sym typeface="Arial"/>
              </a:rPr>
              <a:t>Einige haben noch den perfekten pudrigen Überzug aus </a:t>
            </a:r>
            <a:r>
              <a:rPr lang="de-DE" sz="1600"/>
              <a:t>Perlmutt</a:t>
            </a:r>
            <a:r>
              <a:rPr b="0" lang="de-DE" sz="1600" strike="noStrike">
                <a:latin typeface="Arial"/>
                <a:ea typeface="Arial"/>
                <a:cs typeface="Arial"/>
                <a:sym typeface="Arial"/>
              </a:rPr>
              <a:t>. Dieser löst sich jedoch durch Umwelteinflüsse auf. Es bleibt dann ein schwarzer Steinkern. Da dieser jedoch häufig z. T. aus Pyrit besteht, droht auch diesen Steinkernen das Schicksal des Verfallens. Übrig bleibt zum Schluss nur körniger Grisel. Dieses Schicksal kann auch andere Fossilien treffen. Schließlich müssen die </a:t>
            </a:r>
            <a:r>
              <a:rPr lang="de-DE" sz="1600"/>
              <a:t>“stinkenden” </a:t>
            </a:r>
            <a:r>
              <a:rPr b="0" lang="de-DE" sz="1600" strike="noStrike">
                <a:latin typeface="Arial"/>
                <a:ea typeface="Arial"/>
                <a:cs typeface="Arial"/>
                <a:sym typeface="Arial"/>
              </a:rPr>
              <a:t>Überreste entsorgt werden.</a:t>
            </a:r>
            <a:endParaRPr b="0" sz="1600" strike="noStrike">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64"/>
          <p:cNvSpPr txBox="1"/>
          <p:nvPr/>
        </p:nvSpPr>
        <p:spPr>
          <a:xfrm>
            <a:off x="3564000" y="684000"/>
            <a:ext cx="1296000" cy="57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800" strike="noStrike">
                <a:latin typeface="Arial"/>
                <a:ea typeface="Arial"/>
                <a:cs typeface="Arial"/>
                <a:sym typeface="Arial"/>
              </a:rPr>
              <a:t>Seeigel</a:t>
            </a:r>
            <a:endParaRPr b="0" sz="2800" strike="noStrike">
              <a:latin typeface="Arial"/>
              <a:ea typeface="Arial"/>
              <a:cs typeface="Arial"/>
              <a:sym typeface="Arial"/>
            </a:endParaRPr>
          </a:p>
        </p:txBody>
      </p:sp>
      <p:sp>
        <p:nvSpPr>
          <p:cNvPr id="588" name="Google Shape;588;p64"/>
          <p:cNvSpPr txBox="1"/>
          <p:nvPr/>
        </p:nvSpPr>
        <p:spPr>
          <a:xfrm>
            <a:off x="1205475" y="2011750"/>
            <a:ext cx="5185500" cy="360000"/>
          </a:xfrm>
          <a:prstGeom prst="rect">
            <a:avLst/>
          </a:prstGeom>
          <a:noFill/>
          <a:ln>
            <a:noFill/>
          </a:ln>
        </p:spPr>
        <p:txBody>
          <a:bodyPr anchorCtr="0" anchor="t" bIns="0" lIns="0" spcFirstLastPara="1" rIns="0" wrap="square" tIns="0">
            <a:normAutofit fontScale="70000"/>
          </a:bodyPr>
          <a:lstStyle/>
          <a:p>
            <a:pPr indent="-301711" lvl="0" marL="432000" marR="0" rtl="0" algn="l">
              <a:spcBef>
                <a:spcPts val="0"/>
              </a:spcBef>
              <a:spcAft>
                <a:spcPts val="0"/>
              </a:spcAft>
              <a:buClr>
                <a:srgbClr val="99CC66"/>
              </a:buClr>
              <a:buSzPct val="45000"/>
              <a:buFont typeface="Noto Sans Symbols"/>
              <a:buChar char="●"/>
            </a:pPr>
            <a:r>
              <a:rPr b="0" lang="de-DE" sz="2600" strike="noStrike">
                <a:latin typeface="Arial"/>
                <a:ea typeface="Arial"/>
                <a:cs typeface="Arial"/>
                <a:sym typeface="Arial"/>
              </a:rPr>
              <a:t>einige </a:t>
            </a:r>
            <a:r>
              <a:rPr lang="de-DE" sz="2600"/>
              <a:t>Seeigel Funde, entlang der Steilküste</a:t>
            </a:r>
            <a:r>
              <a:rPr b="0" lang="de-DE" sz="2600" strike="noStrike">
                <a:latin typeface="Arial"/>
                <a:ea typeface="Arial"/>
                <a:cs typeface="Arial"/>
                <a:sym typeface="Arial"/>
              </a:rPr>
              <a:t> </a:t>
            </a:r>
            <a:endParaRPr b="0" sz="2600" strike="noStrike">
              <a:latin typeface="Arial"/>
              <a:ea typeface="Arial"/>
              <a:cs typeface="Arial"/>
              <a:sym typeface="Arial"/>
            </a:endParaRPr>
          </a:p>
        </p:txBody>
      </p:sp>
      <p:pic>
        <p:nvPicPr>
          <p:cNvPr id="589" name="Google Shape;589;p64"/>
          <p:cNvPicPr preferRelativeResize="0"/>
          <p:nvPr/>
        </p:nvPicPr>
        <p:blipFill rotWithShape="1">
          <a:blip r:embed="rId3">
            <a:alphaModFix/>
          </a:blip>
          <a:srcRect b="0" l="0" r="0" t="0"/>
          <a:stretch/>
        </p:blipFill>
        <p:spPr>
          <a:xfrm>
            <a:off x="717840" y="2520000"/>
            <a:ext cx="6194160" cy="4422960"/>
          </a:xfrm>
          <a:prstGeom prst="rect">
            <a:avLst/>
          </a:prstGeom>
          <a:noFill/>
          <a:ln>
            <a:noFill/>
          </a:ln>
        </p:spPr>
      </p:pic>
      <p:sp>
        <p:nvSpPr>
          <p:cNvPr id="590" name="Google Shape;590;p64"/>
          <p:cNvSpPr txBox="1"/>
          <p:nvPr/>
        </p:nvSpPr>
        <p:spPr>
          <a:xfrm>
            <a:off x="8136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52</a:t>
            </a:r>
            <a:endParaRPr b="0" sz="1800" strike="noStrike">
              <a:latin typeface="Arial"/>
              <a:ea typeface="Arial"/>
              <a:cs typeface="Arial"/>
              <a:sym typeface="Arial"/>
            </a:endParaRPr>
          </a:p>
        </p:txBody>
      </p:sp>
      <p:pic>
        <p:nvPicPr>
          <p:cNvPr id="591" name="Google Shape;591;p64"/>
          <p:cNvPicPr preferRelativeResize="0"/>
          <p:nvPr/>
        </p:nvPicPr>
        <p:blipFill rotWithShape="1">
          <a:blip r:embed="rId4">
            <a:alphaModFix/>
          </a:blip>
          <a:srcRect b="0" l="0" r="0" t="0"/>
          <a:stretch/>
        </p:blipFill>
        <p:spPr>
          <a:xfrm>
            <a:off x="7056000" y="2520000"/>
            <a:ext cx="2592000" cy="2592000"/>
          </a:xfrm>
          <a:prstGeom prst="rect">
            <a:avLst/>
          </a:prstGeom>
          <a:noFill/>
          <a:ln>
            <a:noFill/>
          </a:ln>
        </p:spPr>
      </p:pic>
      <p:pic>
        <p:nvPicPr>
          <p:cNvPr id="592" name="Google Shape;592;p64"/>
          <p:cNvPicPr preferRelativeResize="0"/>
          <p:nvPr/>
        </p:nvPicPr>
        <p:blipFill rotWithShape="1">
          <a:blip r:embed="rId5">
            <a:alphaModFix/>
          </a:blip>
          <a:srcRect b="0" l="0" r="0" t="0"/>
          <a:stretch/>
        </p:blipFill>
        <p:spPr>
          <a:xfrm>
            <a:off x="7086960" y="5187960"/>
            <a:ext cx="2561040" cy="1936080"/>
          </a:xfrm>
          <a:prstGeom prst="rect">
            <a:avLst/>
          </a:prstGeom>
          <a:noFill/>
          <a:ln>
            <a:noFill/>
          </a:ln>
        </p:spPr>
      </p:pic>
      <p:sp>
        <p:nvSpPr>
          <p:cNvPr id="593" name="Google Shape;593;p64"/>
          <p:cNvSpPr txBox="1"/>
          <p:nvPr/>
        </p:nvSpPr>
        <p:spPr>
          <a:xfrm>
            <a:off x="1421775" y="6114800"/>
            <a:ext cx="4600500" cy="8283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de-DE" sz="1800"/>
              <a:t>Die obenstehenden Seeigel kommen aus der Gegend um Sangatte. Dort sind auch große Bruchstücke von Ammoniten zu finden.</a:t>
            </a:r>
            <a:endParaRPr sz="1800"/>
          </a:p>
        </p:txBody>
      </p:sp>
      <p:sp>
        <p:nvSpPr>
          <p:cNvPr id="594" name="Google Shape;594;p64"/>
          <p:cNvSpPr txBox="1"/>
          <p:nvPr/>
        </p:nvSpPr>
        <p:spPr>
          <a:xfrm>
            <a:off x="7178225" y="1905125"/>
            <a:ext cx="2358000" cy="462600"/>
          </a:xfrm>
          <a:prstGeom prst="rect">
            <a:avLst/>
          </a:prstGeom>
          <a:noFill/>
          <a:ln>
            <a:noFill/>
          </a:ln>
        </p:spPr>
        <p:txBody>
          <a:bodyPr anchorCtr="0" anchor="t" bIns="91425" lIns="91425" spcFirstLastPara="1" rIns="91425" wrap="square" tIns="91425">
            <a:normAutofit fontScale="92500"/>
          </a:bodyPr>
          <a:lstStyle/>
          <a:p>
            <a:pPr indent="0" lvl="0" marL="0" rtl="0" algn="l">
              <a:spcBef>
                <a:spcPts val="0"/>
              </a:spcBef>
              <a:spcAft>
                <a:spcPts val="0"/>
              </a:spcAft>
              <a:buNone/>
            </a:pPr>
            <a:r>
              <a:rPr lang="de-DE" sz="1800"/>
              <a:t>hinter den kleinen Cap</a:t>
            </a:r>
            <a:endParaRPr sz="18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65"/>
          <p:cNvSpPr txBox="1"/>
          <p:nvPr/>
        </p:nvSpPr>
        <p:spPr>
          <a:xfrm>
            <a:off x="2376000" y="720000"/>
            <a:ext cx="38880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Belemniten und Schnecken</a:t>
            </a:r>
            <a:endParaRPr b="0" sz="2400" strike="noStrike">
              <a:latin typeface="Arial"/>
              <a:ea typeface="Arial"/>
              <a:cs typeface="Arial"/>
              <a:sym typeface="Arial"/>
            </a:endParaRPr>
          </a:p>
        </p:txBody>
      </p:sp>
      <p:sp>
        <p:nvSpPr>
          <p:cNvPr id="600" name="Google Shape;600;p65"/>
          <p:cNvSpPr txBox="1"/>
          <p:nvPr/>
        </p:nvSpPr>
        <p:spPr>
          <a:xfrm>
            <a:off x="1800750" y="1620000"/>
            <a:ext cx="4431900" cy="360000"/>
          </a:xfrm>
          <a:prstGeom prst="rect">
            <a:avLst/>
          </a:prstGeom>
          <a:noFill/>
          <a:ln>
            <a:noFill/>
          </a:ln>
        </p:spPr>
        <p:txBody>
          <a:bodyPr anchorCtr="0" anchor="t" bIns="0" lIns="0" spcFirstLastPara="1" rIns="0" wrap="square" tIns="0">
            <a:normAutofit lnSpcReduction="10000"/>
          </a:bodyPr>
          <a:lstStyle/>
          <a:p>
            <a:pPr indent="-324000" lvl="0" marL="432000" marR="0" rtl="0" algn="l">
              <a:spcBef>
                <a:spcPts val="0"/>
              </a:spcBef>
              <a:spcAft>
                <a:spcPts val="0"/>
              </a:spcAft>
              <a:buClr>
                <a:srgbClr val="99CC66"/>
              </a:buClr>
              <a:buSzPts val="1170"/>
              <a:buFont typeface="Noto Sans Symbols"/>
              <a:buChar char="●"/>
            </a:pPr>
            <a:r>
              <a:rPr lang="de-DE" sz="2600"/>
              <a:t>Donnerkeile</a:t>
            </a:r>
            <a:r>
              <a:rPr b="0" lang="de-DE" sz="2600" strike="noStrike">
                <a:latin typeface="Arial"/>
                <a:ea typeface="Arial"/>
                <a:cs typeface="Arial"/>
                <a:sym typeface="Arial"/>
              </a:rPr>
              <a:t> und </a:t>
            </a:r>
            <a:r>
              <a:rPr lang="de-DE" sz="2600"/>
              <a:t>Snakhan</a:t>
            </a:r>
            <a:endParaRPr b="0" sz="2600" strike="noStrike">
              <a:latin typeface="Arial"/>
              <a:ea typeface="Arial"/>
              <a:cs typeface="Arial"/>
              <a:sym typeface="Arial"/>
            </a:endParaRPr>
          </a:p>
        </p:txBody>
      </p:sp>
      <p:sp>
        <p:nvSpPr>
          <p:cNvPr id="601" name="Google Shape;601;p65"/>
          <p:cNvSpPr txBox="1"/>
          <p:nvPr/>
        </p:nvSpPr>
        <p:spPr>
          <a:xfrm>
            <a:off x="8064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53</a:t>
            </a:r>
            <a:endParaRPr b="0" sz="1800" strike="noStrike">
              <a:latin typeface="Arial"/>
              <a:ea typeface="Arial"/>
              <a:cs typeface="Arial"/>
              <a:sym typeface="Arial"/>
            </a:endParaRPr>
          </a:p>
        </p:txBody>
      </p:sp>
      <p:pic>
        <p:nvPicPr>
          <p:cNvPr id="602" name="Google Shape;602;p65"/>
          <p:cNvPicPr preferRelativeResize="0"/>
          <p:nvPr/>
        </p:nvPicPr>
        <p:blipFill rotWithShape="1">
          <a:blip r:embed="rId3">
            <a:alphaModFix/>
          </a:blip>
          <a:srcRect b="0" l="0" r="0" t="0"/>
          <a:stretch/>
        </p:blipFill>
        <p:spPr>
          <a:xfrm>
            <a:off x="612000" y="2387880"/>
            <a:ext cx="3528000" cy="4704120"/>
          </a:xfrm>
          <a:prstGeom prst="rect">
            <a:avLst/>
          </a:prstGeom>
          <a:noFill/>
          <a:ln>
            <a:noFill/>
          </a:ln>
        </p:spPr>
      </p:pic>
      <p:pic>
        <p:nvPicPr>
          <p:cNvPr id="603" name="Google Shape;603;p65"/>
          <p:cNvPicPr preferRelativeResize="0"/>
          <p:nvPr/>
        </p:nvPicPr>
        <p:blipFill rotWithShape="1">
          <a:blip r:embed="rId4">
            <a:alphaModFix/>
          </a:blip>
          <a:srcRect b="0" l="0" r="0" t="0"/>
          <a:stretch/>
        </p:blipFill>
        <p:spPr>
          <a:xfrm>
            <a:off x="7092000" y="2376000"/>
            <a:ext cx="2376000" cy="4752000"/>
          </a:xfrm>
          <a:prstGeom prst="rect">
            <a:avLst/>
          </a:prstGeom>
          <a:noFill/>
          <a:ln>
            <a:noFill/>
          </a:ln>
        </p:spPr>
      </p:pic>
      <p:sp>
        <p:nvSpPr>
          <p:cNvPr id="604" name="Google Shape;604;p65"/>
          <p:cNvSpPr txBox="1"/>
          <p:nvPr/>
        </p:nvSpPr>
        <p:spPr>
          <a:xfrm>
            <a:off x="3911400" y="2376000"/>
            <a:ext cx="2664000" cy="2484000"/>
          </a:xfrm>
          <a:prstGeom prst="rect">
            <a:avLst/>
          </a:prstGeom>
          <a:noFill/>
          <a:ln>
            <a:noFill/>
          </a:ln>
        </p:spPr>
        <p:txBody>
          <a:bodyPr anchorCtr="0" anchor="t" bIns="45000" lIns="90000" spcFirstLastPara="1" rIns="90000" wrap="square" tIns="45000">
            <a:noAutofit/>
          </a:bodyPr>
          <a:lstStyle/>
          <a:p>
            <a:pPr indent="0" lvl="0" marL="0" rtl="0" algn="l">
              <a:spcBef>
                <a:spcPts val="1200"/>
              </a:spcBef>
              <a:spcAft>
                <a:spcPts val="0"/>
              </a:spcAft>
              <a:buClr>
                <a:schemeClr val="dk1"/>
              </a:buClr>
              <a:buSzPts val="1100"/>
              <a:buFont typeface="Arial"/>
              <a:buNone/>
            </a:pPr>
            <a:r>
              <a:rPr lang="de-DE" sz="1300"/>
              <a:t>Die Belemniten sind ähnlich den heute lebenden Sepien und Tintenfischen. Sie erschienen während der mesozoischen Zeit und erlöschen gegen dem Ende der Kreidezeit. Zu finden ist heute meist nur der kegelförmige, zylindrische Gehäuseteil (Rostrum) des kalkigen Innenskelettes. Dieser stellt aber nur einen kleinen Teil des Tieres dar. </a:t>
            </a:r>
            <a:endParaRPr sz="1300"/>
          </a:p>
          <a:p>
            <a:pPr indent="0" lvl="0" marL="0" marR="0" rtl="0" algn="l">
              <a:spcBef>
                <a:spcPts val="0"/>
              </a:spcBef>
              <a:spcAft>
                <a:spcPts val="0"/>
              </a:spcAft>
              <a:buNone/>
            </a:pPr>
            <a:r>
              <a:t/>
            </a:r>
            <a:endParaRPr sz="1300"/>
          </a:p>
        </p:txBody>
      </p:sp>
      <p:sp>
        <p:nvSpPr>
          <p:cNvPr id="605" name="Google Shape;605;p65"/>
          <p:cNvSpPr txBox="1"/>
          <p:nvPr/>
        </p:nvSpPr>
        <p:spPr>
          <a:xfrm>
            <a:off x="4608000" y="4860000"/>
            <a:ext cx="2448000" cy="2232000"/>
          </a:xfrm>
          <a:prstGeom prst="rect">
            <a:avLst/>
          </a:prstGeom>
          <a:noFill/>
          <a:ln>
            <a:noFill/>
          </a:ln>
        </p:spPr>
        <p:txBody>
          <a:bodyPr anchorCtr="0" anchor="t" bIns="45000" lIns="90000" spcFirstLastPara="1" rIns="90000" wrap="square" tIns="45000">
            <a:noAutofit/>
          </a:bodyPr>
          <a:lstStyle/>
          <a:p>
            <a:pPr indent="0" lvl="0" marL="0" rtl="0" algn="just">
              <a:spcBef>
                <a:spcPts val="1200"/>
              </a:spcBef>
              <a:spcAft>
                <a:spcPts val="0"/>
              </a:spcAft>
              <a:buClr>
                <a:schemeClr val="dk1"/>
              </a:buClr>
              <a:buSzPts val="1100"/>
              <a:buFont typeface="Arial"/>
              <a:buNone/>
            </a:pPr>
            <a:r>
              <a:rPr lang="de-DE" sz="1300"/>
              <a:t>Schnecken (Gastropoda, griechisch für ‚Bauchfüßer'), von althochdeutsch snakhan, ‚kriechen', sind eine Tierklasse aus dem Stamm der Weichtiere (Mollusca). Es ist die artenreichste der acht rezenten Klassen der Weichtiere und die einzige, die auch landlebende Arten hervorgebracht hat.</a:t>
            </a:r>
            <a:endParaRPr sz="1300"/>
          </a:p>
          <a:p>
            <a:pPr indent="0" lvl="0" marL="0" marR="0" rtl="0" algn="l">
              <a:spcBef>
                <a:spcPts val="0"/>
              </a:spcBef>
              <a:spcAft>
                <a:spcPts val="0"/>
              </a:spcAft>
              <a:buNone/>
            </a:pPr>
            <a:r>
              <a:t/>
            </a:r>
            <a:endParaRPr sz="13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66"/>
          <p:cNvSpPr txBox="1"/>
          <p:nvPr>
            <p:ph type="title"/>
          </p:nvPr>
        </p:nvSpPr>
        <p:spPr>
          <a:xfrm>
            <a:off x="3520950" y="698250"/>
            <a:ext cx="1842600" cy="498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de-DE"/>
              <a:t>Zusatzbilder</a:t>
            </a:r>
            <a:endParaRPr/>
          </a:p>
        </p:txBody>
      </p:sp>
      <p:sp>
        <p:nvSpPr>
          <p:cNvPr id="611" name="Google Shape;611;p66"/>
          <p:cNvSpPr txBox="1"/>
          <p:nvPr>
            <p:ph idx="1" type="body"/>
          </p:nvPr>
        </p:nvSpPr>
        <p:spPr>
          <a:xfrm>
            <a:off x="2036975" y="1857800"/>
            <a:ext cx="5860500" cy="4983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de-DE"/>
              <a:t>Krebsgehäuse, gefunden in den “schwarzen Löchern”</a:t>
            </a:r>
            <a:endParaRPr/>
          </a:p>
        </p:txBody>
      </p:sp>
      <p:sp>
        <p:nvSpPr>
          <p:cNvPr id="612" name="Google Shape;612;p66"/>
          <p:cNvSpPr txBox="1"/>
          <p:nvPr/>
        </p:nvSpPr>
        <p:spPr>
          <a:xfrm>
            <a:off x="8091400" y="1310900"/>
            <a:ext cx="693600" cy="33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54</a:t>
            </a:r>
            <a:endParaRPr sz="1800"/>
          </a:p>
        </p:txBody>
      </p:sp>
      <p:pic>
        <p:nvPicPr>
          <p:cNvPr id="613" name="Google Shape;613;p66"/>
          <p:cNvPicPr preferRelativeResize="0"/>
          <p:nvPr/>
        </p:nvPicPr>
        <p:blipFill>
          <a:blip r:embed="rId3">
            <a:alphaModFix/>
          </a:blip>
          <a:stretch>
            <a:fillRect/>
          </a:stretch>
        </p:blipFill>
        <p:spPr>
          <a:xfrm>
            <a:off x="1814775" y="2397627"/>
            <a:ext cx="6276626" cy="4705722"/>
          </a:xfrm>
          <a:prstGeom prst="rect">
            <a:avLst/>
          </a:prstGeom>
          <a:noFill/>
          <a:ln>
            <a:noFill/>
          </a:ln>
        </p:spPr>
      </p:pic>
      <p:sp>
        <p:nvSpPr>
          <p:cNvPr id="614" name="Google Shape;614;p66"/>
          <p:cNvSpPr txBox="1"/>
          <p:nvPr/>
        </p:nvSpPr>
        <p:spPr>
          <a:xfrm>
            <a:off x="5768025" y="6687250"/>
            <a:ext cx="19650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alle ca. 2,5 cm </a:t>
            </a:r>
            <a:r>
              <a:rPr lang="de-DE" sz="1800">
                <a:solidFill>
                  <a:schemeClr val="dk1"/>
                </a:solidFill>
              </a:rPr>
              <a:t>ø</a:t>
            </a:r>
            <a:endParaRPr sz="1800">
              <a:solidFill>
                <a:schemeClr val="dk1"/>
              </a:solidFill>
            </a:endParaRPr>
          </a:p>
          <a:p>
            <a:pPr indent="0" lvl="0" marL="0" rtl="0" algn="l">
              <a:spcBef>
                <a:spcPts val="0"/>
              </a:spcBef>
              <a:spcAft>
                <a:spcPts val="0"/>
              </a:spcAft>
              <a:buNone/>
            </a:pPr>
            <a:r>
              <a:t/>
            </a:r>
            <a:endParaRPr sz="18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67"/>
          <p:cNvSpPr txBox="1"/>
          <p:nvPr>
            <p:ph type="title"/>
          </p:nvPr>
        </p:nvSpPr>
        <p:spPr>
          <a:xfrm>
            <a:off x="3520950" y="698250"/>
            <a:ext cx="1842600" cy="498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de-DE"/>
              <a:t>Zusatzbilder</a:t>
            </a:r>
            <a:endParaRPr/>
          </a:p>
        </p:txBody>
      </p:sp>
      <p:sp>
        <p:nvSpPr>
          <p:cNvPr id="620" name="Google Shape;620;p67"/>
          <p:cNvSpPr txBox="1"/>
          <p:nvPr>
            <p:ph idx="1" type="body"/>
          </p:nvPr>
        </p:nvSpPr>
        <p:spPr>
          <a:xfrm>
            <a:off x="2920175" y="1922425"/>
            <a:ext cx="3264000" cy="4308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de-DE"/>
              <a:t>Ammonit, teilweise pyritisiert</a:t>
            </a:r>
            <a:endParaRPr/>
          </a:p>
        </p:txBody>
      </p:sp>
      <p:sp>
        <p:nvSpPr>
          <p:cNvPr id="621" name="Google Shape;621;p67"/>
          <p:cNvSpPr txBox="1"/>
          <p:nvPr/>
        </p:nvSpPr>
        <p:spPr>
          <a:xfrm>
            <a:off x="8091400" y="1310900"/>
            <a:ext cx="693600" cy="33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55</a:t>
            </a:r>
            <a:endParaRPr sz="1800"/>
          </a:p>
        </p:txBody>
      </p:sp>
      <p:pic>
        <p:nvPicPr>
          <p:cNvPr id="622" name="Google Shape;622;p67"/>
          <p:cNvPicPr preferRelativeResize="0"/>
          <p:nvPr/>
        </p:nvPicPr>
        <p:blipFill>
          <a:blip r:embed="rId3">
            <a:alphaModFix/>
          </a:blip>
          <a:stretch>
            <a:fillRect/>
          </a:stretch>
        </p:blipFill>
        <p:spPr>
          <a:xfrm>
            <a:off x="2140575" y="2531600"/>
            <a:ext cx="5140700" cy="4588824"/>
          </a:xfrm>
          <a:prstGeom prst="rect">
            <a:avLst/>
          </a:prstGeom>
          <a:noFill/>
          <a:ln>
            <a:noFill/>
          </a:ln>
        </p:spPr>
      </p:pic>
      <p:sp>
        <p:nvSpPr>
          <p:cNvPr id="623" name="Google Shape;623;p67"/>
          <p:cNvSpPr txBox="1"/>
          <p:nvPr/>
        </p:nvSpPr>
        <p:spPr>
          <a:xfrm>
            <a:off x="5166925" y="6507800"/>
            <a:ext cx="1433400" cy="43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ca. 3 cm </a:t>
            </a:r>
            <a:r>
              <a:rPr lang="de-DE" sz="1800">
                <a:solidFill>
                  <a:schemeClr val="dk1"/>
                </a:solidFill>
              </a:rPr>
              <a:t>ø</a:t>
            </a:r>
            <a:endParaRPr sz="1800">
              <a:solidFill>
                <a:schemeClr val="dk1"/>
              </a:solidFill>
            </a:endParaRPr>
          </a:p>
          <a:p>
            <a:pPr indent="0" lvl="0" marL="0" rtl="0" algn="l">
              <a:spcBef>
                <a:spcPts val="0"/>
              </a:spcBef>
              <a:spcAft>
                <a:spcPts val="0"/>
              </a:spcAft>
              <a:buNone/>
            </a:pPr>
            <a:r>
              <a:t/>
            </a:r>
            <a:endParaRPr sz="18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68"/>
          <p:cNvSpPr txBox="1"/>
          <p:nvPr>
            <p:ph type="title"/>
          </p:nvPr>
        </p:nvSpPr>
        <p:spPr>
          <a:xfrm>
            <a:off x="3520950" y="698250"/>
            <a:ext cx="1842600" cy="498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de-DE"/>
              <a:t>Zusatzbilder</a:t>
            </a:r>
            <a:endParaRPr/>
          </a:p>
        </p:txBody>
      </p:sp>
      <p:sp>
        <p:nvSpPr>
          <p:cNvPr id="629" name="Google Shape;629;p68"/>
          <p:cNvSpPr txBox="1"/>
          <p:nvPr>
            <p:ph idx="1" type="body"/>
          </p:nvPr>
        </p:nvSpPr>
        <p:spPr>
          <a:xfrm>
            <a:off x="2546800" y="1899325"/>
            <a:ext cx="3818700" cy="4983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de-DE"/>
              <a:t>Muschel aus dem Mergel geborgen</a:t>
            </a:r>
            <a:endParaRPr/>
          </a:p>
        </p:txBody>
      </p:sp>
      <p:sp>
        <p:nvSpPr>
          <p:cNvPr id="630" name="Google Shape;630;p68"/>
          <p:cNvSpPr txBox="1"/>
          <p:nvPr/>
        </p:nvSpPr>
        <p:spPr>
          <a:xfrm>
            <a:off x="8091400" y="1310900"/>
            <a:ext cx="693600" cy="33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56</a:t>
            </a:r>
            <a:endParaRPr sz="1800"/>
          </a:p>
        </p:txBody>
      </p:sp>
      <p:pic>
        <p:nvPicPr>
          <p:cNvPr id="631" name="Google Shape;631;p68"/>
          <p:cNvPicPr preferRelativeResize="0"/>
          <p:nvPr/>
        </p:nvPicPr>
        <p:blipFill>
          <a:blip r:embed="rId3">
            <a:alphaModFix/>
          </a:blip>
          <a:stretch>
            <a:fillRect/>
          </a:stretch>
        </p:blipFill>
        <p:spPr>
          <a:xfrm>
            <a:off x="2394400" y="2589425"/>
            <a:ext cx="4302401" cy="4473224"/>
          </a:xfrm>
          <a:prstGeom prst="rect">
            <a:avLst/>
          </a:prstGeom>
          <a:noFill/>
          <a:ln>
            <a:noFill/>
          </a:ln>
        </p:spPr>
      </p:pic>
      <p:sp>
        <p:nvSpPr>
          <p:cNvPr id="632" name="Google Shape;632;p68"/>
          <p:cNvSpPr txBox="1"/>
          <p:nvPr/>
        </p:nvSpPr>
        <p:spPr>
          <a:xfrm>
            <a:off x="7501875" y="6611825"/>
            <a:ext cx="11214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ca. 4 cm</a:t>
            </a:r>
            <a:endParaRPr sz="18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69"/>
          <p:cNvSpPr txBox="1"/>
          <p:nvPr>
            <p:ph type="title"/>
          </p:nvPr>
        </p:nvSpPr>
        <p:spPr>
          <a:xfrm>
            <a:off x="3520950" y="698250"/>
            <a:ext cx="1842600" cy="498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de-DE"/>
              <a:t>Zusatzbilder</a:t>
            </a:r>
            <a:endParaRPr/>
          </a:p>
        </p:txBody>
      </p:sp>
      <p:sp>
        <p:nvSpPr>
          <p:cNvPr id="638" name="Google Shape;638;p69"/>
          <p:cNvSpPr txBox="1"/>
          <p:nvPr>
            <p:ph idx="1" type="body"/>
          </p:nvPr>
        </p:nvSpPr>
        <p:spPr>
          <a:xfrm>
            <a:off x="3604200" y="1899300"/>
            <a:ext cx="1980900" cy="4983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de-DE"/>
              <a:t>Brachiopode</a:t>
            </a:r>
            <a:endParaRPr/>
          </a:p>
        </p:txBody>
      </p:sp>
      <p:sp>
        <p:nvSpPr>
          <p:cNvPr id="639" name="Google Shape;639;p69"/>
          <p:cNvSpPr txBox="1"/>
          <p:nvPr/>
        </p:nvSpPr>
        <p:spPr>
          <a:xfrm>
            <a:off x="8091400" y="1310900"/>
            <a:ext cx="693600" cy="33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57</a:t>
            </a:r>
            <a:endParaRPr sz="1800"/>
          </a:p>
        </p:txBody>
      </p:sp>
      <p:pic>
        <p:nvPicPr>
          <p:cNvPr id="640" name="Google Shape;640;p69"/>
          <p:cNvPicPr preferRelativeResize="0"/>
          <p:nvPr/>
        </p:nvPicPr>
        <p:blipFill>
          <a:blip r:embed="rId3">
            <a:alphaModFix/>
          </a:blip>
          <a:stretch>
            <a:fillRect/>
          </a:stretch>
        </p:blipFill>
        <p:spPr>
          <a:xfrm>
            <a:off x="2595650" y="2647200"/>
            <a:ext cx="4115574" cy="4484775"/>
          </a:xfrm>
          <a:prstGeom prst="rect">
            <a:avLst/>
          </a:prstGeom>
          <a:noFill/>
          <a:ln>
            <a:noFill/>
          </a:ln>
        </p:spPr>
      </p:pic>
      <p:sp>
        <p:nvSpPr>
          <p:cNvPr id="641" name="Google Shape;641;p69"/>
          <p:cNvSpPr txBox="1"/>
          <p:nvPr/>
        </p:nvSpPr>
        <p:spPr>
          <a:xfrm>
            <a:off x="4924200" y="6554025"/>
            <a:ext cx="12483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ca. 4 cm</a:t>
            </a:r>
            <a:endParaRPr sz="18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70"/>
          <p:cNvSpPr txBox="1"/>
          <p:nvPr>
            <p:ph type="title"/>
          </p:nvPr>
        </p:nvSpPr>
        <p:spPr>
          <a:xfrm>
            <a:off x="3520950" y="698250"/>
            <a:ext cx="1842600" cy="4983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de-DE"/>
              <a:t>Zusatzbilder</a:t>
            </a:r>
            <a:endParaRPr/>
          </a:p>
        </p:txBody>
      </p:sp>
      <p:sp>
        <p:nvSpPr>
          <p:cNvPr id="647" name="Google Shape;647;p70"/>
          <p:cNvSpPr txBox="1"/>
          <p:nvPr>
            <p:ph idx="1" type="body"/>
          </p:nvPr>
        </p:nvSpPr>
        <p:spPr>
          <a:xfrm>
            <a:off x="3590175" y="1735350"/>
            <a:ext cx="2211900" cy="277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de-DE"/>
              <a:t>aberranter Ammonit</a:t>
            </a:r>
            <a:endParaRPr/>
          </a:p>
        </p:txBody>
      </p:sp>
      <p:sp>
        <p:nvSpPr>
          <p:cNvPr id="648" name="Google Shape;648;p70"/>
          <p:cNvSpPr txBox="1"/>
          <p:nvPr/>
        </p:nvSpPr>
        <p:spPr>
          <a:xfrm>
            <a:off x="8091400" y="1310900"/>
            <a:ext cx="693600" cy="33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58</a:t>
            </a:r>
            <a:endParaRPr sz="1800"/>
          </a:p>
        </p:txBody>
      </p:sp>
      <p:pic>
        <p:nvPicPr>
          <p:cNvPr id="649" name="Google Shape;649;p70"/>
          <p:cNvPicPr preferRelativeResize="0"/>
          <p:nvPr/>
        </p:nvPicPr>
        <p:blipFill>
          <a:blip r:embed="rId3">
            <a:alphaModFix/>
          </a:blip>
          <a:stretch>
            <a:fillRect/>
          </a:stretch>
        </p:blipFill>
        <p:spPr>
          <a:xfrm>
            <a:off x="1583600" y="2188650"/>
            <a:ext cx="6461400" cy="4848725"/>
          </a:xfrm>
          <a:prstGeom prst="rect">
            <a:avLst/>
          </a:prstGeom>
          <a:noFill/>
          <a:ln>
            <a:noFill/>
          </a:ln>
        </p:spPr>
      </p:pic>
      <p:sp>
        <p:nvSpPr>
          <p:cNvPr id="650" name="Google Shape;650;p70"/>
          <p:cNvSpPr txBox="1"/>
          <p:nvPr/>
        </p:nvSpPr>
        <p:spPr>
          <a:xfrm>
            <a:off x="2069075" y="6288175"/>
            <a:ext cx="1745400" cy="49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über 1,5 cm </a:t>
            </a:r>
            <a:r>
              <a:rPr lang="de-DE" sz="1800">
                <a:solidFill>
                  <a:schemeClr val="dk1"/>
                </a:solidFill>
              </a:rPr>
              <a:t>ø</a:t>
            </a:r>
            <a:endParaRPr sz="1800">
              <a:solidFill>
                <a:schemeClr val="dk1"/>
              </a:solidFill>
            </a:endParaRPr>
          </a:p>
          <a:p>
            <a:pPr indent="0" lvl="0" marL="0" rtl="0" algn="l">
              <a:spcBef>
                <a:spcPts val="0"/>
              </a:spcBef>
              <a:spcAft>
                <a:spcPts val="0"/>
              </a:spcAft>
              <a:buNone/>
            </a:pPr>
            <a:r>
              <a:t/>
            </a:r>
            <a:endParaRPr sz="18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71"/>
          <p:cNvSpPr txBox="1"/>
          <p:nvPr/>
        </p:nvSpPr>
        <p:spPr>
          <a:xfrm>
            <a:off x="1798625" y="728225"/>
            <a:ext cx="5256000" cy="485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800" strike="noStrike">
                <a:latin typeface="Arial"/>
                <a:ea typeface="Arial"/>
                <a:cs typeface="Arial"/>
                <a:sym typeface="Arial"/>
              </a:rPr>
              <a:t>Ergänzung über das Fundgebiet</a:t>
            </a:r>
            <a:endParaRPr b="0" sz="2800" strike="noStrike">
              <a:latin typeface="Arial"/>
              <a:ea typeface="Arial"/>
              <a:cs typeface="Arial"/>
              <a:sym typeface="Arial"/>
            </a:endParaRPr>
          </a:p>
        </p:txBody>
      </p:sp>
      <p:sp>
        <p:nvSpPr>
          <p:cNvPr id="656" name="Google Shape;656;p71"/>
          <p:cNvSpPr txBox="1"/>
          <p:nvPr/>
        </p:nvSpPr>
        <p:spPr>
          <a:xfrm>
            <a:off x="504000" y="1444900"/>
            <a:ext cx="4165800" cy="823200"/>
          </a:xfrm>
          <a:prstGeom prst="rect">
            <a:avLst/>
          </a:prstGeom>
          <a:noFill/>
          <a:ln>
            <a:noFill/>
          </a:ln>
        </p:spPr>
        <p:txBody>
          <a:bodyPr anchorCtr="0" anchor="t" bIns="0" lIns="0" spcFirstLastPara="1" rIns="0" wrap="square" tIns="0">
            <a:normAutofit fontScale="92500" lnSpcReduction="20000"/>
          </a:bodyPr>
          <a:lstStyle/>
          <a:p>
            <a:pPr indent="-320142" lvl="0" marL="432000" marR="0" rtl="0" algn="l">
              <a:spcBef>
                <a:spcPts val="0"/>
              </a:spcBef>
              <a:spcAft>
                <a:spcPts val="0"/>
              </a:spcAft>
              <a:buClr>
                <a:srgbClr val="99CC66"/>
              </a:buClr>
              <a:buSzPct val="45000"/>
              <a:buFont typeface="Noto Sans Symbols"/>
              <a:buChar char="●"/>
            </a:pPr>
            <a:r>
              <a:rPr b="0" lang="de-DE" sz="1800" strike="noStrike">
                <a:latin typeface="Arial"/>
                <a:ea typeface="Arial"/>
                <a:cs typeface="Arial"/>
                <a:sym typeface="Arial"/>
              </a:rPr>
              <a:t>Verteilung der S</a:t>
            </a:r>
            <a:r>
              <a:rPr lang="de-DE" sz="1800"/>
              <a:t>tufen</a:t>
            </a:r>
            <a:endParaRPr b="0" sz="1800" strike="noStrike">
              <a:latin typeface="Arial"/>
              <a:ea typeface="Arial"/>
              <a:cs typeface="Arial"/>
              <a:sym typeface="Arial"/>
            </a:endParaRPr>
          </a:p>
          <a:p>
            <a:pPr indent="-320142" lvl="0" marL="432000" marR="0" rtl="0" algn="l">
              <a:spcBef>
                <a:spcPts val="1417"/>
              </a:spcBef>
              <a:spcAft>
                <a:spcPts val="0"/>
              </a:spcAft>
              <a:buClr>
                <a:srgbClr val="99CC66"/>
              </a:buClr>
              <a:buSzPct val="45000"/>
              <a:buFont typeface="Noto Sans Symbols"/>
              <a:buChar char="●"/>
            </a:pPr>
            <a:r>
              <a:rPr b="0" lang="de-DE" sz="1800" strike="noStrike">
                <a:latin typeface="Arial"/>
                <a:ea typeface="Arial"/>
                <a:cs typeface="Arial"/>
                <a:sym typeface="Arial"/>
              </a:rPr>
              <a:t>Der Bereich mit der 11 ist soll ausschließlich Cenoman sein</a:t>
            </a:r>
            <a:endParaRPr b="0" sz="1800" strike="noStrike">
              <a:latin typeface="Arial"/>
              <a:ea typeface="Arial"/>
              <a:cs typeface="Arial"/>
              <a:sym typeface="Arial"/>
            </a:endParaRPr>
          </a:p>
        </p:txBody>
      </p:sp>
      <p:pic>
        <p:nvPicPr>
          <p:cNvPr id="657" name="Google Shape;657;p71"/>
          <p:cNvPicPr preferRelativeResize="0"/>
          <p:nvPr/>
        </p:nvPicPr>
        <p:blipFill rotWithShape="1">
          <a:blip r:embed="rId3">
            <a:alphaModFix/>
          </a:blip>
          <a:srcRect b="0" l="0" r="0" t="0"/>
          <a:stretch/>
        </p:blipFill>
        <p:spPr>
          <a:xfrm>
            <a:off x="802250" y="2366600"/>
            <a:ext cx="3157925" cy="4767550"/>
          </a:xfrm>
          <a:prstGeom prst="rect">
            <a:avLst/>
          </a:prstGeom>
          <a:noFill/>
          <a:ln>
            <a:noFill/>
          </a:ln>
        </p:spPr>
      </p:pic>
      <p:pic>
        <p:nvPicPr>
          <p:cNvPr id="658" name="Google Shape;658;p71"/>
          <p:cNvPicPr preferRelativeResize="0"/>
          <p:nvPr/>
        </p:nvPicPr>
        <p:blipFill rotWithShape="1">
          <a:blip r:embed="rId4">
            <a:alphaModFix/>
          </a:blip>
          <a:srcRect b="0" l="0" r="0" t="0"/>
          <a:stretch/>
        </p:blipFill>
        <p:spPr>
          <a:xfrm>
            <a:off x="4557250" y="2376000"/>
            <a:ext cx="4730753" cy="4767548"/>
          </a:xfrm>
          <a:prstGeom prst="rect">
            <a:avLst/>
          </a:prstGeom>
          <a:noFill/>
          <a:ln>
            <a:noFill/>
          </a:ln>
        </p:spPr>
      </p:pic>
      <p:sp>
        <p:nvSpPr>
          <p:cNvPr id="659" name="Google Shape;659;p71"/>
          <p:cNvSpPr txBox="1"/>
          <p:nvPr/>
        </p:nvSpPr>
        <p:spPr>
          <a:xfrm>
            <a:off x="8064000" y="1368000"/>
            <a:ext cx="576000" cy="432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5</a:t>
            </a:r>
            <a:r>
              <a:rPr lang="de-DE" sz="1800"/>
              <a:t>9</a:t>
            </a:r>
            <a:endParaRPr b="0" sz="1800" strike="noStrike">
              <a:latin typeface="Arial"/>
              <a:ea typeface="Arial"/>
              <a:cs typeface="Arial"/>
              <a:sym typeface="Arial"/>
            </a:endParaRPr>
          </a:p>
        </p:txBody>
      </p:sp>
      <p:sp>
        <p:nvSpPr>
          <p:cNvPr id="660" name="Google Shape;660;p71"/>
          <p:cNvSpPr txBox="1"/>
          <p:nvPr/>
        </p:nvSpPr>
        <p:spPr>
          <a:xfrm>
            <a:off x="5050800" y="1836400"/>
            <a:ext cx="3600000" cy="485700"/>
          </a:xfrm>
          <a:prstGeom prst="rect">
            <a:avLst/>
          </a:prstGeom>
          <a:noFill/>
          <a:ln>
            <a:noFill/>
          </a:ln>
        </p:spPr>
        <p:txBody>
          <a:bodyPr anchorCtr="0" anchor="t" bIns="45000" lIns="90000" spcFirstLastPara="1" rIns="90000" wrap="square" tIns="45000">
            <a:normAutofit fontScale="85000"/>
          </a:bodyPr>
          <a:lstStyle/>
          <a:p>
            <a:pPr indent="0" lvl="0" marL="0" marR="0" rtl="0" algn="l">
              <a:spcBef>
                <a:spcPts val="0"/>
              </a:spcBef>
              <a:spcAft>
                <a:spcPts val="0"/>
              </a:spcAft>
              <a:buNone/>
            </a:pPr>
            <a:r>
              <a:rPr b="0" lang="de-DE" sz="1400" strike="noStrike">
                <a:latin typeface="Arial"/>
                <a:ea typeface="Arial"/>
                <a:cs typeface="Arial"/>
                <a:sym typeface="Arial"/>
              </a:rPr>
              <a:t>Aus: De Franse Kanaalkust  met de Nederlandse Geologische Vereniging kring Echt</a:t>
            </a:r>
            <a:endParaRPr b="0" sz="1400" strike="noStrike">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72"/>
          <p:cNvSpPr txBox="1"/>
          <p:nvPr/>
        </p:nvSpPr>
        <p:spPr>
          <a:xfrm>
            <a:off x="1224000" y="684000"/>
            <a:ext cx="6840000" cy="576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800" strike="noStrike">
                <a:latin typeface="Arial"/>
                <a:ea typeface="Arial"/>
                <a:cs typeface="Arial"/>
                <a:sym typeface="Arial"/>
              </a:rPr>
              <a:t>Eisenfunde von der Steilküste bei Escalles</a:t>
            </a:r>
            <a:endParaRPr b="0" sz="2800" strike="noStrike">
              <a:latin typeface="Arial"/>
              <a:ea typeface="Arial"/>
              <a:cs typeface="Arial"/>
              <a:sym typeface="Arial"/>
            </a:endParaRPr>
          </a:p>
        </p:txBody>
      </p:sp>
      <p:pic>
        <p:nvPicPr>
          <p:cNvPr id="666" name="Google Shape;666;p72"/>
          <p:cNvPicPr preferRelativeResize="0"/>
          <p:nvPr/>
        </p:nvPicPr>
        <p:blipFill rotWithShape="1">
          <a:blip r:embed="rId3">
            <a:alphaModFix/>
          </a:blip>
          <a:srcRect b="0" l="0" r="0" t="0"/>
          <a:stretch/>
        </p:blipFill>
        <p:spPr>
          <a:xfrm>
            <a:off x="684000" y="2088000"/>
            <a:ext cx="8640000" cy="4819680"/>
          </a:xfrm>
          <a:prstGeom prst="rect">
            <a:avLst/>
          </a:prstGeom>
          <a:noFill/>
          <a:ln>
            <a:noFill/>
          </a:ln>
        </p:spPr>
      </p:pic>
      <p:sp>
        <p:nvSpPr>
          <p:cNvPr id="667" name="Google Shape;667;p72"/>
          <p:cNvSpPr txBox="1"/>
          <p:nvPr/>
        </p:nvSpPr>
        <p:spPr>
          <a:xfrm>
            <a:off x="8064000" y="1368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55</a:t>
            </a:r>
            <a:endParaRPr b="0" sz="1800" strike="noStrike">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9"/>
          <p:cNvSpPr txBox="1"/>
          <p:nvPr/>
        </p:nvSpPr>
        <p:spPr>
          <a:xfrm>
            <a:off x="2545600" y="756000"/>
            <a:ext cx="4366800" cy="43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2600"/>
              <a:t>D</a:t>
            </a:r>
            <a:r>
              <a:rPr b="0" lang="de-DE" sz="2600" strike="noStrike">
                <a:latin typeface="Arial"/>
                <a:ea typeface="Arial"/>
                <a:cs typeface="Arial"/>
                <a:sym typeface="Arial"/>
              </a:rPr>
              <a:t>er schöne Weg geht weiter</a:t>
            </a:r>
            <a:endParaRPr b="0" sz="2600" strike="noStrike">
              <a:latin typeface="Arial"/>
              <a:ea typeface="Arial"/>
              <a:cs typeface="Arial"/>
              <a:sym typeface="Arial"/>
            </a:endParaRPr>
          </a:p>
        </p:txBody>
      </p:sp>
      <p:sp>
        <p:nvSpPr>
          <p:cNvPr id="113" name="Google Shape;113;p19"/>
          <p:cNvSpPr txBox="1"/>
          <p:nvPr/>
        </p:nvSpPr>
        <p:spPr>
          <a:xfrm>
            <a:off x="8136000" y="1379880"/>
            <a:ext cx="432000" cy="418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6</a:t>
            </a:r>
            <a:endParaRPr b="0" sz="1800" strike="noStrike">
              <a:latin typeface="Arial"/>
              <a:ea typeface="Arial"/>
              <a:cs typeface="Arial"/>
              <a:sym typeface="Arial"/>
            </a:endParaRPr>
          </a:p>
        </p:txBody>
      </p:sp>
      <p:pic>
        <p:nvPicPr>
          <p:cNvPr id="114" name="Google Shape;114;p19"/>
          <p:cNvPicPr preferRelativeResize="0"/>
          <p:nvPr/>
        </p:nvPicPr>
        <p:blipFill rotWithShape="1">
          <a:blip r:embed="rId3">
            <a:alphaModFix/>
          </a:blip>
          <a:srcRect b="0" l="0" r="0" t="0"/>
          <a:stretch/>
        </p:blipFill>
        <p:spPr>
          <a:xfrm>
            <a:off x="976680" y="1944000"/>
            <a:ext cx="8023320" cy="5184000"/>
          </a:xfrm>
          <a:prstGeom prst="rect">
            <a:avLst/>
          </a:prstGeom>
          <a:noFill/>
          <a:ln>
            <a:noFill/>
          </a:ln>
        </p:spPr>
      </p:pic>
      <p:sp>
        <p:nvSpPr>
          <p:cNvPr id="115" name="Google Shape;115;p19"/>
          <p:cNvSpPr txBox="1"/>
          <p:nvPr/>
        </p:nvSpPr>
        <p:spPr>
          <a:xfrm>
            <a:off x="1008000" y="1476000"/>
            <a:ext cx="6624000" cy="324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500" strike="noStrike">
                <a:latin typeface="Arial"/>
                <a:ea typeface="Arial"/>
                <a:cs typeface="Arial"/>
                <a:sym typeface="Arial"/>
              </a:rPr>
              <a:t>Blick auf Escalles (im Vordergrund) und weiter geht der Blick nach Wissant</a:t>
            </a:r>
            <a:endParaRPr b="0" sz="1500" strike="noStrike">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73"/>
          <p:cNvSpPr txBox="1"/>
          <p:nvPr/>
        </p:nvSpPr>
        <p:spPr>
          <a:xfrm>
            <a:off x="3816000" y="720000"/>
            <a:ext cx="24480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Die Flut läuft auf</a:t>
            </a:r>
            <a:endParaRPr b="0" sz="2400" strike="noStrike">
              <a:latin typeface="Arial"/>
              <a:ea typeface="Arial"/>
              <a:cs typeface="Arial"/>
              <a:sym typeface="Arial"/>
            </a:endParaRPr>
          </a:p>
        </p:txBody>
      </p:sp>
      <p:sp>
        <p:nvSpPr>
          <p:cNvPr id="673" name="Google Shape;673;p73"/>
          <p:cNvSpPr txBox="1"/>
          <p:nvPr/>
        </p:nvSpPr>
        <p:spPr>
          <a:xfrm>
            <a:off x="3168000" y="1512000"/>
            <a:ext cx="2592000" cy="432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1170"/>
              <a:buFont typeface="Noto Sans Symbols"/>
              <a:buChar char="●"/>
            </a:pPr>
            <a:r>
              <a:rPr b="0" lang="de-DE" sz="2600" strike="noStrike">
                <a:latin typeface="Arial"/>
                <a:ea typeface="Arial"/>
                <a:cs typeface="Arial"/>
                <a:sym typeface="Arial"/>
              </a:rPr>
              <a:t>Letzte Funde</a:t>
            </a:r>
            <a:endParaRPr b="0" sz="2600" strike="noStrike">
              <a:latin typeface="Arial"/>
              <a:ea typeface="Arial"/>
              <a:cs typeface="Arial"/>
              <a:sym typeface="Arial"/>
            </a:endParaRPr>
          </a:p>
        </p:txBody>
      </p:sp>
      <p:sp>
        <p:nvSpPr>
          <p:cNvPr id="674" name="Google Shape;674;p73"/>
          <p:cNvSpPr txBox="1"/>
          <p:nvPr/>
        </p:nvSpPr>
        <p:spPr>
          <a:xfrm>
            <a:off x="8064000" y="1368000"/>
            <a:ext cx="504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lang="de-DE" sz="1800"/>
              <a:t>60</a:t>
            </a:r>
            <a:endParaRPr b="0" sz="1800" strike="noStrike">
              <a:latin typeface="Arial"/>
              <a:ea typeface="Arial"/>
              <a:cs typeface="Arial"/>
              <a:sym typeface="Arial"/>
            </a:endParaRPr>
          </a:p>
        </p:txBody>
      </p:sp>
      <p:pic>
        <p:nvPicPr>
          <p:cNvPr id="675" name="Google Shape;675;p73"/>
          <p:cNvPicPr preferRelativeResize="0"/>
          <p:nvPr/>
        </p:nvPicPr>
        <p:blipFill rotWithShape="1">
          <a:blip r:embed="rId3">
            <a:alphaModFix/>
          </a:blip>
          <a:srcRect b="0" l="0" r="0" t="0"/>
          <a:stretch/>
        </p:blipFill>
        <p:spPr>
          <a:xfrm>
            <a:off x="1617480" y="2088000"/>
            <a:ext cx="6986520" cy="485388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74"/>
          <p:cNvSpPr txBox="1"/>
          <p:nvPr/>
        </p:nvSpPr>
        <p:spPr>
          <a:xfrm>
            <a:off x="1357125" y="720000"/>
            <a:ext cx="75087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800" strike="noStrike">
                <a:latin typeface="Arial"/>
                <a:ea typeface="Arial"/>
                <a:cs typeface="Arial"/>
                <a:sym typeface="Arial"/>
              </a:rPr>
              <a:t>Sonnenuntergang und Abschied von der Tour</a:t>
            </a:r>
            <a:endParaRPr b="0" sz="2800" strike="noStrike">
              <a:latin typeface="Arial"/>
              <a:ea typeface="Arial"/>
              <a:cs typeface="Arial"/>
              <a:sym typeface="Arial"/>
            </a:endParaRPr>
          </a:p>
        </p:txBody>
      </p:sp>
      <p:pic>
        <p:nvPicPr>
          <p:cNvPr id="681" name="Google Shape;681;p74"/>
          <p:cNvPicPr preferRelativeResize="0"/>
          <p:nvPr/>
        </p:nvPicPr>
        <p:blipFill rotWithShape="1">
          <a:blip r:embed="rId3">
            <a:alphaModFix/>
          </a:blip>
          <a:srcRect b="0" l="0" r="0" t="0"/>
          <a:stretch/>
        </p:blipFill>
        <p:spPr>
          <a:xfrm>
            <a:off x="839100" y="1944000"/>
            <a:ext cx="8437524" cy="5139224"/>
          </a:xfrm>
          <a:prstGeom prst="rect">
            <a:avLst/>
          </a:prstGeom>
          <a:noFill/>
          <a:ln>
            <a:noFill/>
          </a:ln>
        </p:spPr>
      </p:pic>
      <p:sp>
        <p:nvSpPr>
          <p:cNvPr id="682" name="Google Shape;682;p74"/>
          <p:cNvSpPr txBox="1"/>
          <p:nvPr/>
        </p:nvSpPr>
        <p:spPr>
          <a:xfrm>
            <a:off x="8100000" y="1404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lang="de-DE" sz="1800"/>
              <a:t>61</a:t>
            </a:r>
            <a:endParaRPr b="0" sz="1800" strike="noStrike">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75"/>
          <p:cNvSpPr txBox="1"/>
          <p:nvPr/>
        </p:nvSpPr>
        <p:spPr>
          <a:xfrm>
            <a:off x="2261400" y="720000"/>
            <a:ext cx="4248000" cy="528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2800"/>
              <a:t>N</a:t>
            </a:r>
            <a:r>
              <a:rPr b="0" lang="de-DE" sz="2800" strike="noStrike">
                <a:latin typeface="Arial"/>
                <a:ea typeface="Arial"/>
                <a:cs typeface="Arial"/>
                <a:sym typeface="Arial"/>
              </a:rPr>
              <a:t>ochmals am großen Cap</a:t>
            </a:r>
            <a:endParaRPr b="0" sz="2800" strike="noStrike">
              <a:latin typeface="Arial"/>
              <a:ea typeface="Arial"/>
              <a:cs typeface="Arial"/>
              <a:sym typeface="Arial"/>
            </a:endParaRPr>
          </a:p>
        </p:txBody>
      </p:sp>
      <p:sp>
        <p:nvSpPr>
          <p:cNvPr id="688" name="Google Shape;688;p75"/>
          <p:cNvSpPr txBox="1"/>
          <p:nvPr/>
        </p:nvSpPr>
        <p:spPr>
          <a:xfrm>
            <a:off x="2765400" y="1584000"/>
            <a:ext cx="4248000" cy="577500"/>
          </a:xfrm>
          <a:prstGeom prst="rect">
            <a:avLst/>
          </a:prstGeom>
          <a:noFill/>
          <a:ln>
            <a:noFill/>
          </a:ln>
        </p:spPr>
        <p:txBody>
          <a:bodyPr anchorCtr="0" anchor="t" bIns="0" lIns="0" spcFirstLastPara="1" rIns="0" wrap="square" tIns="0">
            <a:normAutofit fontScale="62500"/>
          </a:bodyPr>
          <a:lstStyle/>
          <a:p>
            <a:pPr indent="-298282" lvl="0" marL="432000" marR="0" rtl="0" algn="l">
              <a:spcBef>
                <a:spcPts val="0"/>
              </a:spcBef>
              <a:spcAft>
                <a:spcPts val="0"/>
              </a:spcAft>
              <a:buClr>
                <a:srgbClr val="99CC66"/>
              </a:buClr>
              <a:buSzPct val="45000"/>
              <a:buFont typeface="Noto Sans Symbols"/>
              <a:buChar char="●"/>
            </a:pPr>
            <a:r>
              <a:rPr b="0" lang="de-DE" sz="2400" strike="noStrike">
                <a:latin typeface="Arial"/>
                <a:ea typeface="Arial"/>
                <a:cs typeface="Arial"/>
                <a:sym typeface="Arial"/>
              </a:rPr>
              <a:t>Die </a:t>
            </a:r>
            <a:r>
              <a:rPr lang="de-DE" sz="2400"/>
              <a:t>Möwen</a:t>
            </a:r>
            <a:r>
              <a:rPr b="0" lang="de-DE" sz="2400" strike="noStrike">
                <a:latin typeface="Arial"/>
                <a:ea typeface="Arial"/>
                <a:cs typeface="Arial"/>
                <a:sym typeface="Arial"/>
              </a:rPr>
              <a:t> haben ihren Schlafplatz in der Klippe gefunden und Ruhe kehrt ein.</a:t>
            </a:r>
            <a:endParaRPr b="0" sz="2400" strike="noStrike">
              <a:latin typeface="Arial"/>
              <a:ea typeface="Arial"/>
              <a:cs typeface="Arial"/>
              <a:sym typeface="Arial"/>
            </a:endParaRPr>
          </a:p>
        </p:txBody>
      </p:sp>
      <p:pic>
        <p:nvPicPr>
          <p:cNvPr id="689" name="Google Shape;689;p75"/>
          <p:cNvPicPr preferRelativeResize="0"/>
          <p:nvPr/>
        </p:nvPicPr>
        <p:blipFill rotWithShape="1">
          <a:blip r:embed="rId3">
            <a:alphaModFix/>
          </a:blip>
          <a:srcRect b="0" l="0" r="0" t="0"/>
          <a:stretch/>
        </p:blipFill>
        <p:spPr>
          <a:xfrm>
            <a:off x="1473480" y="2268000"/>
            <a:ext cx="7058520" cy="4840560"/>
          </a:xfrm>
          <a:prstGeom prst="rect">
            <a:avLst/>
          </a:prstGeom>
          <a:noFill/>
          <a:ln>
            <a:noFill/>
          </a:ln>
        </p:spPr>
      </p:pic>
      <p:sp>
        <p:nvSpPr>
          <p:cNvPr id="690" name="Google Shape;690;p75"/>
          <p:cNvSpPr txBox="1"/>
          <p:nvPr/>
        </p:nvSpPr>
        <p:spPr>
          <a:xfrm>
            <a:off x="8100000" y="1368000"/>
            <a:ext cx="504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lang="de-DE" sz="1800"/>
              <a:t>62</a:t>
            </a:r>
            <a:endParaRPr b="0" sz="1800" strike="noStrike">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76"/>
          <p:cNvSpPr txBox="1"/>
          <p:nvPr/>
        </p:nvSpPr>
        <p:spPr>
          <a:xfrm>
            <a:off x="3708000" y="720000"/>
            <a:ext cx="18174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de-DE" sz="2800"/>
              <a:t>Ausklang</a:t>
            </a:r>
            <a:endParaRPr b="0" sz="2800" strike="noStrike">
              <a:latin typeface="Arial"/>
              <a:ea typeface="Arial"/>
              <a:cs typeface="Arial"/>
              <a:sym typeface="Arial"/>
            </a:endParaRPr>
          </a:p>
        </p:txBody>
      </p:sp>
      <p:sp>
        <p:nvSpPr>
          <p:cNvPr id="696" name="Google Shape;696;p76"/>
          <p:cNvSpPr txBox="1"/>
          <p:nvPr/>
        </p:nvSpPr>
        <p:spPr>
          <a:xfrm>
            <a:off x="2340000" y="1692000"/>
            <a:ext cx="4176000" cy="3960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1080"/>
              <a:buFont typeface="Noto Sans Symbols"/>
              <a:buChar char="●"/>
            </a:pPr>
            <a:r>
              <a:rPr b="0" lang="de-DE" sz="2400" strike="noStrike">
                <a:latin typeface="Arial"/>
                <a:ea typeface="Arial"/>
                <a:cs typeface="Arial"/>
                <a:sym typeface="Arial"/>
              </a:rPr>
              <a:t>In der Kreide von Wissant</a:t>
            </a:r>
            <a:endParaRPr b="0" sz="2400" strike="noStrike">
              <a:latin typeface="Arial"/>
              <a:ea typeface="Arial"/>
              <a:cs typeface="Arial"/>
              <a:sym typeface="Arial"/>
            </a:endParaRPr>
          </a:p>
        </p:txBody>
      </p:sp>
      <p:pic>
        <p:nvPicPr>
          <p:cNvPr id="697" name="Google Shape;697;p76"/>
          <p:cNvPicPr preferRelativeResize="0"/>
          <p:nvPr/>
        </p:nvPicPr>
        <p:blipFill rotWithShape="1">
          <a:blip r:embed="rId3">
            <a:alphaModFix/>
          </a:blip>
          <a:srcRect b="0" l="0" r="0" t="0"/>
          <a:stretch/>
        </p:blipFill>
        <p:spPr>
          <a:xfrm>
            <a:off x="720000" y="2376000"/>
            <a:ext cx="8354880" cy="2419200"/>
          </a:xfrm>
          <a:prstGeom prst="rect">
            <a:avLst/>
          </a:prstGeom>
          <a:noFill/>
          <a:ln>
            <a:noFill/>
          </a:ln>
        </p:spPr>
      </p:pic>
      <p:sp>
        <p:nvSpPr>
          <p:cNvPr id="698" name="Google Shape;698;p76"/>
          <p:cNvSpPr txBox="1"/>
          <p:nvPr/>
        </p:nvSpPr>
        <p:spPr>
          <a:xfrm>
            <a:off x="2453250" y="5548625"/>
            <a:ext cx="4944600" cy="429600"/>
          </a:xfrm>
          <a:prstGeom prst="rect">
            <a:avLst/>
          </a:prstGeom>
          <a:noFill/>
          <a:ln>
            <a:noFill/>
          </a:ln>
        </p:spPr>
        <p:txBody>
          <a:bodyPr anchorCtr="0" anchor="t" bIns="45000" lIns="90000" spcFirstLastPara="1" rIns="90000" wrap="square" tIns="45000">
            <a:spAutoFit/>
          </a:bodyPr>
          <a:lstStyle/>
          <a:p>
            <a:pPr indent="0" lvl="0" marL="0" rtl="0" algn="just">
              <a:spcBef>
                <a:spcPts val="1200"/>
              </a:spcBef>
              <a:spcAft>
                <a:spcPts val="0"/>
              </a:spcAft>
              <a:buSzPts val="1100"/>
              <a:buNone/>
            </a:pPr>
            <a:r>
              <a:rPr lang="de-DE" sz="2200">
                <a:solidFill>
                  <a:schemeClr val="dk1"/>
                </a:solidFill>
              </a:rPr>
              <a:t>Vielen Dank für Eure Aufmerksamkeit</a:t>
            </a:r>
            <a:endParaRPr sz="1800"/>
          </a:p>
        </p:txBody>
      </p:sp>
      <p:sp>
        <p:nvSpPr>
          <p:cNvPr id="699" name="Google Shape;699;p76"/>
          <p:cNvSpPr txBox="1"/>
          <p:nvPr/>
        </p:nvSpPr>
        <p:spPr>
          <a:xfrm>
            <a:off x="8136000" y="1404000"/>
            <a:ext cx="504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lang="de-DE" sz="1800"/>
              <a:t>63</a:t>
            </a:r>
            <a:endParaRPr b="0" sz="1800" strike="noStrike">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77"/>
          <p:cNvSpPr txBox="1"/>
          <p:nvPr/>
        </p:nvSpPr>
        <p:spPr>
          <a:xfrm>
            <a:off x="3456000" y="720000"/>
            <a:ext cx="1584000" cy="43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800" strike="noStrike">
                <a:latin typeface="Arial"/>
                <a:ea typeface="Arial"/>
                <a:cs typeface="Arial"/>
                <a:sym typeface="Arial"/>
              </a:rPr>
              <a:t>Hinweis</a:t>
            </a:r>
            <a:endParaRPr b="0" sz="2800" strike="noStrike">
              <a:latin typeface="Arial"/>
              <a:ea typeface="Arial"/>
              <a:cs typeface="Arial"/>
              <a:sym typeface="Arial"/>
            </a:endParaRPr>
          </a:p>
        </p:txBody>
      </p:sp>
      <p:sp>
        <p:nvSpPr>
          <p:cNvPr id="705" name="Google Shape;705;p77"/>
          <p:cNvSpPr txBox="1"/>
          <p:nvPr/>
        </p:nvSpPr>
        <p:spPr>
          <a:xfrm>
            <a:off x="756000" y="1764000"/>
            <a:ext cx="6984000" cy="3160200"/>
          </a:xfrm>
          <a:prstGeom prst="rect">
            <a:avLst/>
          </a:prstGeom>
          <a:noFill/>
          <a:ln>
            <a:noFill/>
          </a:ln>
        </p:spPr>
        <p:txBody>
          <a:bodyPr anchorCtr="0" anchor="t" bIns="0" lIns="0" spcFirstLastPara="1" rIns="0" wrap="square" tIns="0">
            <a:normAutofit/>
          </a:bodyPr>
          <a:lstStyle/>
          <a:p>
            <a:pPr indent="-324000" lvl="0" marL="432000" marR="0" rtl="0" algn="l">
              <a:spcBef>
                <a:spcPts val="0"/>
              </a:spcBef>
              <a:spcAft>
                <a:spcPts val="0"/>
              </a:spcAft>
              <a:buClr>
                <a:srgbClr val="99CC66"/>
              </a:buClr>
              <a:buSzPts val="720"/>
              <a:buFont typeface="Noto Sans Symbols"/>
              <a:buChar char="●"/>
            </a:pPr>
            <a:r>
              <a:rPr b="0" lang="de-DE" sz="1600" strike="noStrike">
                <a:latin typeface="Arial"/>
                <a:ea typeface="Arial"/>
                <a:cs typeface="Arial"/>
                <a:sym typeface="Arial"/>
              </a:rPr>
              <a:t>Bevor Sie sich an den Strand begeben, empfiehlt es sich, die Gezeitentabellen von Escalles zu konsultieren, da der Unterschied zwischen Flut und Ebbe mehr als sechs Meter betragen kann. Bei Flut kann es lebensgefährlich sein, vom Wasser am Fuße der Klippen eingeschlossen zu werden. Nicht umsonst warnen Schilder darauf. Wer gut vorbereitet sein möchte, kann über eine Internetsuchmaschine mit den Stichworten „basse mer et pleine mer Escalles“ auf französischen Websites die richtigen Informationen zum Gezeitenwechsel finden.</a:t>
            </a:r>
            <a:endParaRPr b="0" sz="1600" strike="noStrike">
              <a:latin typeface="Arial"/>
              <a:ea typeface="Arial"/>
              <a:cs typeface="Arial"/>
              <a:sym typeface="Arial"/>
            </a:endParaRPr>
          </a:p>
          <a:p>
            <a:pPr indent="-323999" lvl="0" marL="431999" marR="0" rtl="0" algn="l">
              <a:spcBef>
                <a:spcPts val="1417"/>
              </a:spcBef>
              <a:spcAft>
                <a:spcPts val="0"/>
              </a:spcAft>
              <a:buClr>
                <a:srgbClr val="99CC66"/>
              </a:buClr>
              <a:buSzPts val="720"/>
              <a:buFont typeface="Noto Sans Symbols"/>
              <a:buChar char="●"/>
            </a:pPr>
            <a:r>
              <a:rPr b="0" lang="de-DE" sz="1600" strike="noStrike">
                <a:latin typeface="Arial"/>
                <a:ea typeface="Arial"/>
                <a:cs typeface="Arial"/>
                <a:sym typeface="Arial"/>
              </a:rPr>
              <a:t>Der Imbiss vor dem </a:t>
            </a:r>
            <a:r>
              <a:rPr lang="de-DE" sz="1600"/>
              <a:t>Campingplatz</a:t>
            </a:r>
            <a:r>
              <a:rPr b="0" lang="de-DE" sz="1600" strike="noStrike">
                <a:latin typeface="Arial"/>
                <a:ea typeface="Arial"/>
                <a:cs typeface="Arial"/>
                <a:sym typeface="Arial"/>
              </a:rPr>
              <a:t> „Camping le Blanc Nez“ hat meistens entsprechende Tabellen vorrätig. </a:t>
            </a:r>
            <a:endParaRPr b="0" sz="1600" strike="noStrike">
              <a:latin typeface="Arial"/>
              <a:ea typeface="Arial"/>
              <a:cs typeface="Arial"/>
              <a:sym typeface="Arial"/>
            </a:endParaRPr>
          </a:p>
          <a:p>
            <a:pPr indent="-324000" lvl="0" marL="432000" marR="0" rtl="0" algn="l">
              <a:spcBef>
                <a:spcPts val="1417"/>
              </a:spcBef>
              <a:spcAft>
                <a:spcPts val="0"/>
              </a:spcAft>
              <a:buClr>
                <a:srgbClr val="99CC66"/>
              </a:buClr>
              <a:buSzPts val="720"/>
              <a:buFont typeface="Noto Sans Symbols"/>
              <a:buChar char="●"/>
            </a:pPr>
            <a:r>
              <a:rPr b="0" lang="de-DE" sz="1600" strike="noStrike">
                <a:latin typeface="Arial"/>
                <a:ea typeface="Arial"/>
                <a:cs typeface="Arial"/>
                <a:sym typeface="Arial"/>
              </a:rPr>
              <a:t>Die Fritten dort sind gut. Kann ich empfehlen. </a:t>
            </a:r>
            <a:endParaRPr b="0" sz="1600" strike="noStrike">
              <a:latin typeface="Arial"/>
              <a:ea typeface="Arial"/>
              <a:cs typeface="Arial"/>
              <a:sym typeface="Arial"/>
            </a:endParaRPr>
          </a:p>
        </p:txBody>
      </p:sp>
      <p:sp>
        <p:nvSpPr>
          <p:cNvPr id="706" name="Google Shape;706;p77"/>
          <p:cNvSpPr txBox="1"/>
          <p:nvPr/>
        </p:nvSpPr>
        <p:spPr>
          <a:xfrm>
            <a:off x="976500" y="5130125"/>
            <a:ext cx="7715400" cy="1224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Das Bearbeiten der  Steilküste wird derzeit nicht mehr akzeptiert.</a:t>
            </a:r>
            <a:endParaRPr b="0" sz="1400" strike="noStrike">
              <a:latin typeface="Arial"/>
              <a:ea typeface="Arial"/>
              <a:cs typeface="Arial"/>
              <a:sym typeface="Arial"/>
            </a:endParaRPr>
          </a:p>
          <a:p>
            <a:pPr indent="0" lvl="0" marL="0" marR="0" rtl="0" algn="l">
              <a:spcBef>
                <a:spcPts val="0"/>
              </a:spcBef>
              <a:spcAft>
                <a:spcPts val="0"/>
              </a:spcAft>
              <a:buNone/>
            </a:pPr>
            <a:r>
              <a:t/>
            </a:r>
            <a:endParaRPr b="0" sz="1400" strike="noStrike">
              <a:latin typeface="Arial"/>
              <a:ea typeface="Arial"/>
              <a:cs typeface="Arial"/>
              <a:sym typeface="Arial"/>
            </a:endParaRPr>
          </a:p>
          <a:p>
            <a:pPr indent="0" lvl="0" marL="0" marR="0" rtl="0" algn="l">
              <a:spcBef>
                <a:spcPts val="0"/>
              </a:spcBef>
              <a:spcAft>
                <a:spcPts val="0"/>
              </a:spcAft>
              <a:buNone/>
            </a:pPr>
            <a:r>
              <a:rPr b="0" lang="de-DE" sz="1400" strike="noStrike">
                <a:latin typeface="Arial"/>
                <a:ea typeface="Arial"/>
                <a:cs typeface="Arial"/>
                <a:sym typeface="Arial"/>
              </a:rPr>
              <a:t>Suche in den „schwarzen Löchern“ wird wohl noch toleriert, zumal im Sommer zahlreiche Schulklassen, bewaffnet mit Hämmern und Schaufeln, den Strand unsicher machen.</a:t>
            </a:r>
            <a:endParaRPr b="0" sz="1400" strike="noStrike">
              <a:latin typeface="Arial"/>
              <a:ea typeface="Arial"/>
              <a:cs typeface="Arial"/>
              <a:sym typeface="Arial"/>
            </a:endParaRPr>
          </a:p>
        </p:txBody>
      </p:sp>
      <p:sp>
        <p:nvSpPr>
          <p:cNvPr id="707" name="Google Shape;707;p77"/>
          <p:cNvSpPr txBox="1"/>
          <p:nvPr/>
        </p:nvSpPr>
        <p:spPr>
          <a:xfrm>
            <a:off x="8064000" y="1404000"/>
            <a:ext cx="504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6</a:t>
            </a:r>
            <a:r>
              <a:rPr lang="de-DE" sz="1800"/>
              <a:t>4</a:t>
            </a:r>
            <a:endParaRPr b="0" sz="1800" strike="noStrike">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78"/>
          <p:cNvSpPr txBox="1"/>
          <p:nvPr>
            <p:ph type="title"/>
          </p:nvPr>
        </p:nvSpPr>
        <p:spPr>
          <a:xfrm>
            <a:off x="2256600" y="658875"/>
            <a:ext cx="4177500" cy="543300"/>
          </a:xfrm>
          <a:prstGeom prst="rect">
            <a:avLst/>
          </a:prstGeom>
        </p:spPr>
        <p:txBody>
          <a:bodyPr anchorCtr="0" anchor="ctr" bIns="0" lIns="0" spcFirstLastPara="1" rIns="0" wrap="square" tIns="0">
            <a:normAutofit/>
          </a:bodyPr>
          <a:lstStyle/>
          <a:p>
            <a:pPr indent="0" lvl="0" marL="0" rtl="0" algn="l">
              <a:spcBef>
                <a:spcPts val="0"/>
              </a:spcBef>
              <a:spcAft>
                <a:spcPts val="0"/>
              </a:spcAft>
              <a:buNone/>
            </a:pPr>
            <a:r>
              <a:rPr lang="de-DE" sz="2400"/>
              <a:t>Literatur und andere Quellen</a:t>
            </a:r>
            <a:endParaRPr sz="2900"/>
          </a:p>
        </p:txBody>
      </p:sp>
      <p:sp>
        <p:nvSpPr>
          <p:cNvPr id="713" name="Google Shape;713;p78"/>
          <p:cNvSpPr txBox="1"/>
          <p:nvPr>
            <p:ph idx="1" type="body"/>
          </p:nvPr>
        </p:nvSpPr>
        <p:spPr>
          <a:xfrm>
            <a:off x="1570800" y="1495200"/>
            <a:ext cx="5930100" cy="395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de-DE"/>
              <a:t>Fossilien</a:t>
            </a:r>
            <a:r>
              <a:rPr lang="de-DE"/>
              <a:t> ausschließlich Sammlung Horst Wittmershaus</a:t>
            </a:r>
            <a:endParaRPr/>
          </a:p>
        </p:txBody>
      </p:sp>
      <p:sp>
        <p:nvSpPr>
          <p:cNvPr id="714" name="Google Shape;714;p78"/>
          <p:cNvSpPr txBox="1"/>
          <p:nvPr/>
        </p:nvSpPr>
        <p:spPr>
          <a:xfrm>
            <a:off x="8073000" y="1308775"/>
            <a:ext cx="46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de-DE" sz="1800"/>
              <a:t>65</a:t>
            </a:r>
            <a:endParaRPr sz="1800"/>
          </a:p>
        </p:txBody>
      </p:sp>
      <p:pic>
        <p:nvPicPr>
          <p:cNvPr id="715" name="Google Shape;715;p78"/>
          <p:cNvPicPr preferRelativeResize="0"/>
          <p:nvPr/>
        </p:nvPicPr>
        <p:blipFill>
          <a:blip r:embed="rId3">
            <a:alphaModFix/>
          </a:blip>
          <a:stretch>
            <a:fillRect/>
          </a:stretch>
        </p:blipFill>
        <p:spPr>
          <a:xfrm>
            <a:off x="1570800" y="1958417"/>
            <a:ext cx="5560500" cy="5143607"/>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79"/>
          <p:cNvSpPr txBox="1"/>
          <p:nvPr>
            <p:ph type="title"/>
          </p:nvPr>
        </p:nvSpPr>
        <p:spPr>
          <a:xfrm>
            <a:off x="2399700" y="705125"/>
            <a:ext cx="4397100" cy="4971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lang="de-DE" sz="2500"/>
              <a:t>Literatur und andere Quellen</a:t>
            </a:r>
            <a:endParaRPr sz="2500"/>
          </a:p>
        </p:txBody>
      </p:sp>
      <p:sp>
        <p:nvSpPr>
          <p:cNvPr id="721" name="Google Shape;721;p79"/>
          <p:cNvSpPr txBox="1"/>
          <p:nvPr>
            <p:ph idx="1" type="body"/>
          </p:nvPr>
        </p:nvSpPr>
        <p:spPr>
          <a:xfrm>
            <a:off x="393000" y="1800000"/>
            <a:ext cx="9183000" cy="5147100"/>
          </a:xfrm>
          <a:prstGeom prst="rect">
            <a:avLst/>
          </a:prstGeom>
        </p:spPr>
        <p:txBody>
          <a:bodyPr anchorCtr="0" anchor="t" bIns="0" lIns="0" spcFirstLastPara="1" rIns="0" wrap="square" tIns="0">
            <a:normAutofit lnSpcReduction="10000"/>
          </a:bodyPr>
          <a:lstStyle/>
          <a:p>
            <a:pPr indent="-336550" lvl="0" marL="457200" rtl="0" algn="l">
              <a:spcBef>
                <a:spcPts val="0"/>
              </a:spcBef>
              <a:spcAft>
                <a:spcPts val="0"/>
              </a:spcAft>
              <a:buSzPts val="1700"/>
              <a:buChar char="●"/>
            </a:pPr>
            <a:r>
              <a:rPr lang="de-DE" sz="1600">
                <a:solidFill>
                  <a:schemeClr val="dk1"/>
                </a:solidFill>
              </a:rPr>
              <a:t>De Franse Kanaalkust  met de Nederlandse Geologische Vereniging </a:t>
            </a:r>
            <a:endParaRPr sz="1600">
              <a:solidFill>
                <a:schemeClr val="dk1"/>
              </a:solidFill>
            </a:endParaRPr>
          </a:p>
          <a:p>
            <a:pPr indent="0" lvl="0" marL="457200" rtl="0" algn="l">
              <a:spcBef>
                <a:spcPts val="0"/>
              </a:spcBef>
              <a:spcAft>
                <a:spcPts val="0"/>
              </a:spcAft>
              <a:buNone/>
            </a:pPr>
            <a:r>
              <a:rPr lang="de-DE" sz="1600">
                <a:solidFill>
                  <a:schemeClr val="dk1"/>
                </a:solidFill>
              </a:rPr>
              <a:t>kring Echt Die Grafik kommt aus dem Jahr 1997</a:t>
            </a:r>
            <a:endParaRPr sz="1600">
              <a:solidFill>
                <a:schemeClr val="dk1"/>
              </a:solidFill>
            </a:endParaRPr>
          </a:p>
          <a:p>
            <a:pPr indent="0" lvl="0" marL="457200" rtl="0" algn="l">
              <a:spcBef>
                <a:spcPts val="0"/>
              </a:spcBef>
              <a:spcAft>
                <a:spcPts val="0"/>
              </a:spcAft>
              <a:buNone/>
            </a:pPr>
            <a:r>
              <a:rPr lang="de-DE" sz="1600">
                <a:solidFill>
                  <a:schemeClr val="dk1"/>
                </a:solidFill>
              </a:rPr>
              <a:t> </a:t>
            </a:r>
            <a:endParaRPr sz="1600">
              <a:solidFill>
                <a:schemeClr val="dk1"/>
              </a:solidFill>
            </a:endParaRPr>
          </a:p>
          <a:p>
            <a:pPr indent="-342900" lvl="0" marL="457200" rtl="0" algn="l">
              <a:spcBef>
                <a:spcPts val="0"/>
              </a:spcBef>
              <a:spcAft>
                <a:spcPts val="0"/>
              </a:spcAft>
              <a:buClr>
                <a:schemeClr val="dk1"/>
              </a:buClr>
              <a:buSzPts val="1800"/>
              <a:buChar char="●"/>
            </a:pPr>
            <a:r>
              <a:rPr lang="de-DE" sz="1600">
                <a:solidFill>
                  <a:schemeClr val="dk1"/>
                </a:solidFill>
              </a:rPr>
              <a:t>Fossilien Westfalens  Teil 1: Invertebraten der Kreide</a:t>
            </a:r>
            <a:endParaRPr sz="1600">
              <a:solidFill>
                <a:schemeClr val="dk1"/>
              </a:solidFill>
            </a:endParaRPr>
          </a:p>
          <a:p>
            <a:pPr indent="0" lvl="0" marL="457200" rtl="0" algn="l">
              <a:spcBef>
                <a:spcPts val="0"/>
              </a:spcBef>
              <a:spcAft>
                <a:spcPts val="0"/>
              </a:spcAft>
              <a:buNone/>
            </a:pPr>
            <a:r>
              <a:rPr lang="de-DE" sz="1600">
                <a:solidFill>
                  <a:schemeClr val="dk1"/>
                </a:solidFill>
              </a:rPr>
              <a:t>8. Auflage  Seite 234  Keaver, Oekentrop,  Siegfried</a:t>
            </a:r>
            <a:endParaRPr sz="1600">
              <a:solidFill>
                <a:schemeClr val="dk1"/>
              </a:solidFill>
            </a:endParaRPr>
          </a:p>
          <a:p>
            <a:pPr indent="0" lvl="0" marL="457200" rtl="0" algn="l">
              <a:spcBef>
                <a:spcPts val="0"/>
              </a:spcBef>
              <a:spcAft>
                <a:spcPts val="0"/>
              </a:spcAft>
              <a:buNone/>
            </a:pPr>
            <a:r>
              <a:t/>
            </a:r>
            <a:endParaRPr sz="1400">
              <a:solidFill>
                <a:schemeClr val="dk1"/>
              </a:solidFill>
            </a:endParaRPr>
          </a:p>
          <a:p>
            <a:pPr indent="-330200" lvl="0" marL="457200" rtl="0" algn="l">
              <a:spcBef>
                <a:spcPts val="0"/>
              </a:spcBef>
              <a:spcAft>
                <a:spcPts val="0"/>
              </a:spcAft>
              <a:buClr>
                <a:schemeClr val="dk1"/>
              </a:buClr>
              <a:buSzPts val="1600"/>
              <a:buChar char="●"/>
            </a:pPr>
            <a:r>
              <a:rPr lang="de-DE" sz="1100">
                <a:solidFill>
                  <a:schemeClr val="dk1"/>
                </a:solidFill>
              </a:rPr>
              <a:t> </a:t>
            </a:r>
            <a:r>
              <a:rPr lang="de-DE" sz="1600">
                <a:solidFill>
                  <a:schemeClr val="dk1"/>
                </a:solidFill>
              </a:rPr>
              <a:t>„Spektrum, Lexikon der Biologie“ </a:t>
            </a:r>
            <a:endParaRPr sz="1600">
              <a:solidFill>
                <a:schemeClr val="dk1"/>
              </a:solidFill>
            </a:endParaRPr>
          </a:p>
          <a:p>
            <a:pPr indent="0" lvl="0" marL="457200" rtl="0" algn="l">
              <a:spcBef>
                <a:spcPts val="0"/>
              </a:spcBef>
              <a:spcAft>
                <a:spcPts val="0"/>
              </a:spcAft>
              <a:buNone/>
            </a:pPr>
            <a:r>
              <a:t/>
            </a:r>
            <a:endParaRPr sz="1600">
              <a:solidFill>
                <a:schemeClr val="dk1"/>
              </a:solidFill>
            </a:endParaRPr>
          </a:p>
          <a:p>
            <a:pPr indent="-361950" lvl="0" marL="457200" rtl="0" algn="l">
              <a:spcBef>
                <a:spcPts val="0"/>
              </a:spcBef>
              <a:spcAft>
                <a:spcPts val="0"/>
              </a:spcAft>
              <a:buClr>
                <a:schemeClr val="dk1"/>
              </a:buClr>
              <a:buSzPts val="2100"/>
              <a:buChar char="●"/>
            </a:pPr>
            <a:r>
              <a:rPr lang="de-DE" sz="1600">
                <a:solidFill>
                  <a:schemeClr val="dk1"/>
                </a:solidFill>
              </a:rPr>
              <a:t>„Wirbellose Tiere aus der Vorzeit“ Lehmann u. Hillmer</a:t>
            </a:r>
            <a:endParaRPr sz="1600">
              <a:solidFill>
                <a:schemeClr val="dk1"/>
              </a:solidFill>
            </a:endParaRPr>
          </a:p>
          <a:p>
            <a:pPr indent="0" lvl="0" marL="457200" rtl="0" algn="l">
              <a:spcBef>
                <a:spcPts val="0"/>
              </a:spcBef>
              <a:spcAft>
                <a:spcPts val="0"/>
              </a:spcAft>
              <a:buNone/>
            </a:pPr>
            <a:r>
              <a:rPr lang="de-DE" sz="1600">
                <a:solidFill>
                  <a:schemeClr val="dk1"/>
                </a:solidFill>
              </a:rPr>
              <a:t> </a:t>
            </a:r>
            <a:endParaRPr sz="1600">
              <a:solidFill>
                <a:schemeClr val="dk1"/>
              </a:solidFill>
            </a:endParaRPr>
          </a:p>
          <a:p>
            <a:pPr indent="-330200" lvl="0" marL="457200" rtl="0" algn="l">
              <a:spcBef>
                <a:spcPts val="0"/>
              </a:spcBef>
              <a:spcAft>
                <a:spcPts val="0"/>
              </a:spcAft>
              <a:buClr>
                <a:schemeClr val="dk1"/>
              </a:buClr>
              <a:buSzPts val="1600"/>
              <a:buChar char="●"/>
            </a:pPr>
            <a:r>
              <a:rPr lang="de-DE" sz="1600">
                <a:solidFill>
                  <a:schemeClr val="dk1"/>
                </a:solidFill>
              </a:rPr>
              <a:t>Lehrbuch der Paläozoologie Band II Mollusca 2 - Arthropoda 1  4. Auflage Stuttgart 1994</a:t>
            </a:r>
            <a:endParaRPr sz="1600">
              <a:solidFill>
                <a:schemeClr val="dk1"/>
              </a:solidFill>
            </a:endParaRPr>
          </a:p>
          <a:p>
            <a:pPr indent="0" lvl="0" marL="457200" rtl="0" algn="l">
              <a:spcBef>
                <a:spcPts val="0"/>
              </a:spcBef>
              <a:spcAft>
                <a:spcPts val="0"/>
              </a:spcAft>
              <a:buNone/>
            </a:pPr>
            <a:r>
              <a:rPr lang="de-DE" sz="1600">
                <a:solidFill>
                  <a:schemeClr val="dk1"/>
                </a:solidFill>
              </a:rPr>
              <a:t>Arno Hermann Müller</a:t>
            </a:r>
            <a:endParaRPr sz="1600">
              <a:solidFill>
                <a:schemeClr val="dk1"/>
              </a:solidFill>
            </a:endParaRPr>
          </a:p>
          <a:p>
            <a:pPr indent="0" lvl="0" marL="457200" rtl="0" algn="l">
              <a:spcBef>
                <a:spcPts val="0"/>
              </a:spcBef>
              <a:spcAft>
                <a:spcPts val="0"/>
              </a:spcAft>
              <a:buNone/>
            </a:pPr>
            <a:r>
              <a:t/>
            </a:r>
            <a:endParaRPr sz="1600">
              <a:solidFill>
                <a:schemeClr val="dk1"/>
              </a:solidFill>
            </a:endParaRPr>
          </a:p>
          <a:p>
            <a:pPr indent="-330200" lvl="0" marL="457200" rtl="0" algn="l">
              <a:spcBef>
                <a:spcPts val="0"/>
              </a:spcBef>
              <a:spcAft>
                <a:spcPts val="0"/>
              </a:spcAft>
              <a:buClr>
                <a:schemeClr val="dk1"/>
              </a:buClr>
              <a:buSzPts val="1600"/>
              <a:buChar char="●"/>
            </a:pPr>
            <a:r>
              <a:rPr lang="de-DE" sz="1600">
                <a:solidFill>
                  <a:schemeClr val="dk1"/>
                </a:solidFill>
              </a:rPr>
              <a:t>Handbuch des Fossiliensammlers,  Ein Wegweiser für die Praxis</a:t>
            </a:r>
            <a:endParaRPr sz="1600">
              <a:solidFill>
                <a:schemeClr val="dk1"/>
              </a:solidFill>
            </a:endParaRPr>
          </a:p>
          <a:p>
            <a:pPr indent="0" lvl="0" marL="457200" rtl="0" algn="l">
              <a:spcBef>
                <a:spcPts val="0"/>
              </a:spcBef>
              <a:spcAft>
                <a:spcPts val="0"/>
              </a:spcAft>
              <a:buNone/>
            </a:pPr>
            <a:r>
              <a:rPr lang="de-DE" sz="1600">
                <a:solidFill>
                  <a:schemeClr val="dk1"/>
                </a:solidFill>
              </a:rPr>
              <a:t>Andreas Richter 2. Auflage Stuttgart 1991</a:t>
            </a:r>
            <a:endParaRPr sz="1600">
              <a:solidFill>
                <a:schemeClr val="dk1"/>
              </a:solidFill>
            </a:endParaRPr>
          </a:p>
          <a:p>
            <a:pPr indent="0" lvl="0" marL="457200" rtl="0" algn="l">
              <a:spcBef>
                <a:spcPts val="0"/>
              </a:spcBef>
              <a:spcAft>
                <a:spcPts val="0"/>
              </a:spcAft>
              <a:buNone/>
            </a:pPr>
            <a:r>
              <a:t/>
            </a:r>
            <a:endParaRPr sz="1600">
              <a:solidFill>
                <a:schemeClr val="dk1"/>
              </a:solidFill>
            </a:endParaRPr>
          </a:p>
          <a:p>
            <a:pPr indent="-330200" lvl="0" marL="457200" rtl="0" algn="l">
              <a:spcBef>
                <a:spcPts val="0"/>
              </a:spcBef>
              <a:spcAft>
                <a:spcPts val="0"/>
              </a:spcAft>
              <a:buClr>
                <a:schemeClr val="dk1"/>
              </a:buClr>
              <a:buSzPts val="1600"/>
              <a:buChar char="●"/>
            </a:pPr>
            <a:r>
              <a:rPr lang="de-DE" sz="1600">
                <a:solidFill>
                  <a:schemeClr val="dk1"/>
                </a:solidFill>
              </a:rPr>
              <a:t>Tafel 1 und Tafel 2  zusammengestellt nach Andreas Richter von Horst Wittmershaus 1997</a:t>
            </a:r>
            <a:endParaRPr sz="1600">
              <a:solidFill>
                <a:schemeClr val="dk1"/>
              </a:solidFill>
            </a:endParaRPr>
          </a:p>
          <a:p>
            <a:pPr indent="0" lvl="0" marL="457200" rtl="0" algn="l">
              <a:spcBef>
                <a:spcPts val="0"/>
              </a:spcBef>
              <a:spcAft>
                <a:spcPts val="0"/>
              </a:spcAft>
              <a:buNone/>
            </a:pPr>
            <a:r>
              <a:rPr lang="de-DE" sz="1600">
                <a:solidFill>
                  <a:schemeClr val="dk1"/>
                </a:solidFill>
              </a:rPr>
              <a:t> </a:t>
            </a:r>
            <a:endParaRPr sz="1600">
              <a:solidFill>
                <a:schemeClr val="dk1"/>
              </a:solidFill>
            </a:endParaRPr>
          </a:p>
          <a:p>
            <a:pPr indent="-330200" lvl="0" marL="457200" rtl="0" algn="l">
              <a:spcBef>
                <a:spcPts val="0"/>
              </a:spcBef>
              <a:spcAft>
                <a:spcPts val="0"/>
              </a:spcAft>
              <a:buClr>
                <a:schemeClr val="dk1"/>
              </a:buClr>
              <a:buSzPts val="1600"/>
              <a:buChar char="●"/>
            </a:pPr>
            <a:r>
              <a:rPr lang="de-DE" sz="1600">
                <a:solidFill>
                  <a:schemeClr val="dk1"/>
                </a:solidFill>
              </a:rPr>
              <a:t>Wikipedia “Lobenlinien”</a:t>
            </a:r>
            <a:endParaRPr sz="1600">
              <a:solidFill>
                <a:schemeClr val="dk1"/>
              </a:solidFill>
            </a:endParaRPr>
          </a:p>
          <a:p>
            <a:pPr indent="0" lvl="0" marL="457200" rtl="0" algn="l">
              <a:spcBef>
                <a:spcPts val="0"/>
              </a:spcBef>
              <a:spcAft>
                <a:spcPts val="0"/>
              </a:spcAft>
              <a:buNone/>
            </a:pPr>
            <a:r>
              <a:t/>
            </a:r>
            <a:endParaRPr sz="1600">
              <a:solidFill>
                <a:schemeClr val="dk1"/>
              </a:solidFill>
            </a:endParaRPr>
          </a:p>
          <a:p>
            <a:pPr indent="-330200" lvl="0" marL="457200" rtl="0" algn="l">
              <a:spcBef>
                <a:spcPts val="0"/>
              </a:spcBef>
              <a:spcAft>
                <a:spcPts val="0"/>
              </a:spcAft>
              <a:buClr>
                <a:schemeClr val="dk1"/>
              </a:buClr>
              <a:buSzPts val="1600"/>
              <a:buChar char="●"/>
            </a:pPr>
            <a:r>
              <a:rPr lang="de-DE" sz="1600">
                <a:solidFill>
                  <a:schemeClr val="dk1"/>
                </a:solidFill>
              </a:rPr>
              <a:t>Grafiken von Dr. Stellen Trümper Folien 45, 46 </a:t>
            </a:r>
            <a:endParaRPr sz="1600">
              <a:solidFill>
                <a:schemeClr val="dk1"/>
              </a:solidFill>
            </a:endParaRPr>
          </a:p>
        </p:txBody>
      </p:sp>
      <p:sp>
        <p:nvSpPr>
          <p:cNvPr id="722" name="Google Shape;722;p79"/>
          <p:cNvSpPr txBox="1"/>
          <p:nvPr/>
        </p:nvSpPr>
        <p:spPr>
          <a:xfrm>
            <a:off x="8114525" y="1357125"/>
            <a:ext cx="554700" cy="3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de-DE" sz="1800"/>
              <a:t>66</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0"/>
          <p:cNvSpPr txBox="1"/>
          <p:nvPr/>
        </p:nvSpPr>
        <p:spPr>
          <a:xfrm>
            <a:off x="1733875" y="658875"/>
            <a:ext cx="6068400" cy="577800"/>
          </a:xfrm>
          <a:prstGeom prst="rect">
            <a:avLst/>
          </a:prstGeom>
          <a:noFill/>
          <a:ln>
            <a:noFill/>
          </a:ln>
        </p:spPr>
        <p:txBody>
          <a:bodyPr anchorCtr="0" anchor="ctr" bIns="0" lIns="0" spcFirstLastPara="1" rIns="0" wrap="square" tIns="0">
            <a:noAutofit/>
          </a:bodyPr>
          <a:lstStyle/>
          <a:p>
            <a:pPr indent="0" lvl="0" marL="0" rtl="0" algn="l">
              <a:spcBef>
                <a:spcPts val="1200"/>
              </a:spcBef>
              <a:spcAft>
                <a:spcPts val="0"/>
              </a:spcAft>
              <a:buSzPts val="1100"/>
              <a:buNone/>
            </a:pPr>
            <a:r>
              <a:rPr lang="de-DE" sz="2400">
                <a:solidFill>
                  <a:schemeClr val="dk1"/>
                </a:solidFill>
              </a:rPr>
              <a:t>Bei Wissant (Richtung Boulogne-sur-Mer)</a:t>
            </a:r>
            <a:endParaRPr sz="2000"/>
          </a:p>
        </p:txBody>
      </p:sp>
      <p:sp>
        <p:nvSpPr>
          <p:cNvPr id="121" name="Google Shape;121;p20"/>
          <p:cNvSpPr txBox="1"/>
          <p:nvPr/>
        </p:nvSpPr>
        <p:spPr>
          <a:xfrm>
            <a:off x="8136000" y="1368000"/>
            <a:ext cx="432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7</a:t>
            </a:r>
            <a:endParaRPr b="0" sz="1800" strike="noStrike">
              <a:latin typeface="Arial"/>
              <a:ea typeface="Arial"/>
              <a:cs typeface="Arial"/>
              <a:sym typeface="Arial"/>
            </a:endParaRPr>
          </a:p>
        </p:txBody>
      </p:sp>
      <p:pic>
        <p:nvPicPr>
          <p:cNvPr id="122" name="Google Shape;122;p20"/>
          <p:cNvPicPr preferRelativeResize="0"/>
          <p:nvPr/>
        </p:nvPicPr>
        <p:blipFill rotWithShape="1">
          <a:blip r:embed="rId3">
            <a:alphaModFix/>
          </a:blip>
          <a:srcRect b="0" l="0" r="0" t="0"/>
          <a:stretch/>
        </p:blipFill>
        <p:spPr>
          <a:xfrm>
            <a:off x="573480" y="2124000"/>
            <a:ext cx="6410520" cy="4845240"/>
          </a:xfrm>
          <a:prstGeom prst="rect">
            <a:avLst/>
          </a:prstGeom>
          <a:noFill/>
          <a:ln>
            <a:noFill/>
          </a:ln>
        </p:spPr>
      </p:pic>
      <p:sp>
        <p:nvSpPr>
          <p:cNvPr id="123" name="Google Shape;123;p20"/>
          <p:cNvSpPr txBox="1"/>
          <p:nvPr/>
        </p:nvSpPr>
        <p:spPr>
          <a:xfrm>
            <a:off x="576000" y="1548000"/>
            <a:ext cx="6336000" cy="332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700" strike="noStrike">
                <a:latin typeface="Arial"/>
                <a:ea typeface="Arial"/>
                <a:cs typeface="Arial"/>
                <a:sym typeface="Arial"/>
              </a:rPr>
              <a:t>Blick von Wissant auf den „Atlantikwall“ und auf Cap Grise- Nez</a:t>
            </a:r>
            <a:endParaRPr b="0" sz="1700" strike="noStrike">
              <a:latin typeface="Arial"/>
              <a:ea typeface="Arial"/>
              <a:cs typeface="Arial"/>
              <a:sym typeface="Arial"/>
            </a:endParaRPr>
          </a:p>
        </p:txBody>
      </p:sp>
      <p:pic>
        <p:nvPicPr>
          <p:cNvPr id="124" name="Google Shape;124;p20"/>
          <p:cNvPicPr preferRelativeResize="0"/>
          <p:nvPr/>
        </p:nvPicPr>
        <p:blipFill rotWithShape="1">
          <a:blip r:embed="rId4">
            <a:alphaModFix/>
          </a:blip>
          <a:srcRect b="0" l="0" r="0" t="0"/>
          <a:stretch/>
        </p:blipFill>
        <p:spPr>
          <a:xfrm>
            <a:off x="7200000" y="2109240"/>
            <a:ext cx="2413800" cy="1598760"/>
          </a:xfrm>
          <a:prstGeom prst="rect">
            <a:avLst/>
          </a:prstGeom>
          <a:noFill/>
          <a:ln>
            <a:noFill/>
          </a:ln>
        </p:spPr>
      </p:pic>
      <p:pic>
        <p:nvPicPr>
          <p:cNvPr id="125" name="Google Shape;125;p20"/>
          <p:cNvPicPr preferRelativeResize="0"/>
          <p:nvPr/>
        </p:nvPicPr>
        <p:blipFill rotWithShape="1">
          <a:blip r:embed="rId5">
            <a:alphaModFix/>
          </a:blip>
          <a:srcRect b="0" l="0" r="0" t="0"/>
          <a:stretch/>
        </p:blipFill>
        <p:spPr>
          <a:xfrm>
            <a:off x="7200000" y="4824000"/>
            <a:ext cx="2376000" cy="2122560"/>
          </a:xfrm>
          <a:prstGeom prst="rect">
            <a:avLst/>
          </a:prstGeom>
          <a:noFill/>
          <a:ln>
            <a:noFill/>
          </a:ln>
        </p:spPr>
      </p:pic>
      <p:sp>
        <p:nvSpPr>
          <p:cNvPr id="126" name="Google Shape;126;p20"/>
          <p:cNvSpPr txBox="1"/>
          <p:nvPr/>
        </p:nvSpPr>
        <p:spPr>
          <a:xfrm>
            <a:off x="7164000" y="3744000"/>
            <a:ext cx="2448000" cy="102348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100" strike="noStrike">
                <a:latin typeface="Arial"/>
                <a:ea typeface="Arial"/>
                <a:cs typeface="Arial"/>
                <a:sym typeface="Arial"/>
              </a:rPr>
              <a:t>Wellenrippel in Ambleteuse.</a:t>
            </a:r>
            <a:endParaRPr b="0" sz="1100" strike="noStrike">
              <a:latin typeface="Arial"/>
              <a:ea typeface="Arial"/>
              <a:cs typeface="Arial"/>
              <a:sym typeface="Arial"/>
            </a:endParaRPr>
          </a:p>
          <a:p>
            <a:pPr indent="0" lvl="0" marL="0" marR="0" rtl="0" algn="l">
              <a:spcBef>
                <a:spcPts val="0"/>
              </a:spcBef>
              <a:spcAft>
                <a:spcPts val="0"/>
              </a:spcAft>
              <a:buNone/>
            </a:pPr>
            <a:r>
              <a:rPr b="0" lang="de-DE" sz="1100" strike="noStrike">
                <a:latin typeface="Arial"/>
                <a:ea typeface="Arial"/>
                <a:cs typeface="Arial"/>
                <a:sym typeface="Arial"/>
              </a:rPr>
              <a:t>Im Strandbereich sind merkwürdige Versteinerungen zu finden, die offensichtlich Liebhaber finden.</a:t>
            </a:r>
            <a:endParaRPr b="0" sz="1100" strike="noStrike">
              <a:latin typeface="Arial"/>
              <a:ea typeface="Arial"/>
              <a:cs typeface="Arial"/>
              <a:sym typeface="Arial"/>
            </a:endParaRPr>
          </a:p>
          <a:p>
            <a:pPr indent="0" lvl="0" marL="0" marR="0" rtl="0" algn="l">
              <a:spcBef>
                <a:spcPts val="0"/>
              </a:spcBef>
              <a:spcAft>
                <a:spcPts val="0"/>
              </a:spcAft>
              <a:buNone/>
            </a:pPr>
            <a:r>
              <a:t/>
            </a:r>
            <a:endParaRPr b="0" sz="1100" strike="noStrike">
              <a:latin typeface="Arial"/>
              <a:ea typeface="Arial"/>
              <a:cs typeface="Arial"/>
              <a:sym typeface="Arial"/>
            </a:endParaRPr>
          </a:p>
          <a:p>
            <a:pPr indent="0" lvl="0" marL="0" marR="0" rtl="0" algn="l">
              <a:spcBef>
                <a:spcPts val="0"/>
              </a:spcBef>
              <a:spcAft>
                <a:spcPts val="0"/>
              </a:spcAft>
              <a:buNone/>
            </a:pPr>
            <a:r>
              <a:rPr b="0" lang="de-DE" sz="1100" strike="noStrike">
                <a:latin typeface="Arial"/>
                <a:ea typeface="Arial"/>
                <a:cs typeface="Arial"/>
                <a:sym typeface="Arial"/>
              </a:rPr>
              <a:t>Fort in Ambleteuse</a:t>
            </a:r>
            <a:endParaRPr b="0" sz="1100" strike="noStrike">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1"/>
          <p:cNvSpPr txBox="1"/>
          <p:nvPr/>
        </p:nvSpPr>
        <p:spPr>
          <a:xfrm>
            <a:off x="1764000" y="720000"/>
            <a:ext cx="53280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400" strike="noStrike">
                <a:latin typeface="Arial"/>
                <a:ea typeface="Arial"/>
                <a:cs typeface="Arial"/>
                <a:sym typeface="Arial"/>
              </a:rPr>
              <a:t>Ein Abstecher nach Boulogne-sur-Mer</a:t>
            </a:r>
            <a:endParaRPr b="0" sz="2400" strike="noStrike">
              <a:latin typeface="Arial"/>
              <a:ea typeface="Arial"/>
              <a:cs typeface="Arial"/>
              <a:sym typeface="Arial"/>
            </a:endParaRPr>
          </a:p>
        </p:txBody>
      </p:sp>
      <p:sp>
        <p:nvSpPr>
          <p:cNvPr id="132" name="Google Shape;132;p21"/>
          <p:cNvSpPr txBox="1"/>
          <p:nvPr/>
        </p:nvSpPr>
        <p:spPr>
          <a:xfrm>
            <a:off x="8208000" y="1368000"/>
            <a:ext cx="504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8</a:t>
            </a:r>
            <a:endParaRPr b="0" sz="1800" strike="noStrike">
              <a:latin typeface="Arial"/>
              <a:ea typeface="Arial"/>
              <a:cs typeface="Arial"/>
              <a:sym typeface="Arial"/>
            </a:endParaRPr>
          </a:p>
        </p:txBody>
      </p:sp>
      <p:sp>
        <p:nvSpPr>
          <p:cNvPr id="133" name="Google Shape;133;p21"/>
          <p:cNvSpPr txBox="1"/>
          <p:nvPr/>
        </p:nvSpPr>
        <p:spPr>
          <a:xfrm>
            <a:off x="1836000" y="1512000"/>
            <a:ext cx="4068000" cy="36000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Fischereihafen von Boulogne-sur-Mer</a:t>
            </a:r>
            <a:endParaRPr b="0" sz="1800" strike="noStrike">
              <a:latin typeface="Arial"/>
              <a:ea typeface="Arial"/>
              <a:cs typeface="Arial"/>
              <a:sym typeface="Arial"/>
            </a:endParaRPr>
          </a:p>
        </p:txBody>
      </p:sp>
      <p:pic>
        <p:nvPicPr>
          <p:cNvPr id="134" name="Google Shape;134;p21"/>
          <p:cNvPicPr preferRelativeResize="0"/>
          <p:nvPr/>
        </p:nvPicPr>
        <p:blipFill rotWithShape="1">
          <a:blip r:embed="rId3">
            <a:alphaModFix/>
          </a:blip>
          <a:srcRect b="0" l="0" r="0" t="0"/>
          <a:stretch/>
        </p:blipFill>
        <p:spPr>
          <a:xfrm>
            <a:off x="7740000" y="2028240"/>
            <a:ext cx="1872000" cy="1715760"/>
          </a:xfrm>
          <a:prstGeom prst="rect">
            <a:avLst/>
          </a:prstGeom>
          <a:noFill/>
          <a:ln>
            <a:noFill/>
          </a:ln>
        </p:spPr>
      </p:pic>
      <p:sp>
        <p:nvSpPr>
          <p:cNvPr id="135" name="Google Shape;135;p21"/>
          <p:cNvSpPr txBox="1"/>
          <p:nvPr/>
        </p:nvSpPr>
        <p:spPr>
          <a:xfrm>
            <a:off x="7704000" y="3960000"/>
            <a:ext cx="1512000" cy="140364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400" strike="noStrike">
                <a:latin typeface="Arial"/>
                <a:ea typeface="Arial"/>
                <a:cs typeface="Arial"/>
                <a:sym typeface="Arial"/>
              </a:rPr>
              <a:t>Museums- und </a:t>
            </a:r>
            <a:r>
              <a:rPr lang="de-DE"/>
              <a:t>Schlossbesuch</a:t>
            </a:r>
            <a:r>
              <a:rPr b="0" lang="de-DE" sz="1400" strike="noStrike">
                <a:latin typeface="Arial"/>
                <a:ea typeface="Arial"/>
                <a:cs typeface="Arial"/>
                <a:sym typeface="Arial"/>
              </a:rPr>
              <a:t>.</a:t>
            </a:r>
            <a:endParaRPr b="0" sz="1400" strike="noStrike">
              <a:latin typeface="Arial"/>
              <a:ea typeface="Arial"/>
              <a:cs typeface="Arial"/>
              <a:sym typeface="Arial"/>
            </a:endParaRPr>
          </a:p>
          <a:p>
            <a:pPr indent="0" lvl="0" marL="0" marR="0" rtl="0" algn="l">
              <a:spcBef>
                <a:spcPts val="0"/>
              </a:spcBef>
              <a:spcAft>
                <a:spcPts val="0"/>
              </a:spcAft>
              <a:buNone/>
            </a:pPr>
            <a:r>
              <a:rPr b="0" lang="de-DE" sz="1400" strike="noStrike">
                <a:latin typeface="Arial"/>
                <a:ea typeface="Arial"/>
                <a:cs typeface="Arial"/>
                <a:sym typeface="Arial"/>
              </a:rPr>
              <a:t>Schöne, alte Innenstadt.</a:t>
            </a:r>
            <a:endParaRPr b="0" sz="1400" strike="noStrike">
              <a:latin typeface="Arial"/>
              <a:ea typeface="Arial"/>
              <a:cs typeface="Arial"/>
              <a:sym typeface="Arial"/>
            </a:endParaRPr>
          </a:p>
          <a:p>
            <a:pPr indent="0" lvl="0" marL="0" marR="0" rtl="0" algn="l">
              <a:spcBef>
                <a:spcPts val="0"/>
              </a:spcBef>
              <a:spcAft>
                <a:spcPts val="0"/>
              </a:spcAft>
              <a:buNone/>
            </a:pPr>
            <a:r>
              <a:t/>
            </a:r>
            <a:endParaRPr b="0" sz="1400" strike="noStrike">
              <a:latin typeface="Arial"/>
              <a:ea typeface="Arial"/>
              <a:cs typeface="Arial"/>
              <a:sym typeface="Arial"/>
            </a:endParaRPr>
          </a:p>
          <a:p>
            <a:pPr indent="0" lvl="0" marL="0" marR="0" rtl="0" algn="l">
              <a:spcBef>
                <a:spcPts val="0"/>
              </a:spcBef>
              <a:spcAft>
                <a:spcPts val="0"/>
              </a:spcAft>
              <a:buNone/>
            </a:pPr>
            <a:r>
              <a:rPr b="0" lang="de-DE" sz="1400" strike="noStrike">
                <a:latin typeface="Arial"/>
                <a:ea typeface="Arial"/>
                <a:cs typeface="Arial"/>
                <a:sym typeface="Arial"/>
              </a:rPr>
              <a:t>Aquarium beim Fischmarkt.</a:t>
            </a:r>
            <a:endParaRPr b="0" sz="1400" strike="noStrike">
              <a:latin typeface="Arial"/>
              <a:ea typeface="Arial"/>
              <a:cs typeface="Arial"/>
              <a:sym typeface="Arial"/>
            </a:endParaRPr>
          </a:p>
        </p:txBody>
      </p:sp>
      <p:pic>
        <p:nvPicPr>
          <p:cNvPr id="136" name="Google Shape;136;p21"/>
          <p:cNvPicPr preferRelativeResize="0"/>
          <p:nvPr/>
        </p:nvPicPr>
        <p:blipFill rotWithShape="1">
          <a:blip r:embed="rId4">
            <a:alphaModFix/>
          </a:blip>
          <a:srcRect b="0" l="0" r="0" t="0"/>
          <a:stretch/>
        </p:blipFill>
        <p:spPr>
          <a:xfrm>
            <a:off x="7704000" y="6012000"/>
            <a:ext cx="1815120" cy="1080000"/>
          </a:xfrm>
          <a:prstGeom prst="rect">
            <a:avLst/>
          </a:prstGeom>
          <a:noFill/>
          <a:ln>
            <a:noFill/>
          </a:ln>
        </p:spPr>
      </p:pic>
      <p:pic>
        <p:nvPicPr>
          <p:cNvPr id="137" name="Google Shape;137;p21"/>
          <p:cNvPicPr preferRelativeResize="0"/>
          <p:nvPr/>
        </p:nvPicPr>
        <p:blipFill rotWithShape="1">
          <a:blip r:embed="rId5">
            <a:alphaModFix/>
          </a:blip>
          <a:srcRect b="0" l="0" r="0" t="0"/>
          <a:stretch/>
        </p:blipFill>
        <p:spPr>
          <a:xfrm>
            <a:off x="7704000" y="5508000"/>
            <a:ext cx="1728000" cy="444960"/>
          </a:xfrm>
          <a:prstGeom prst="rect">
            <a:avLst/>
          </a:prstGeom>
          <a:noFill/>
          <a:ln>
            <a:noFill/>
          </a:ln>
        </p:spPr>
      </p:pic>
      <p:sp>
        <p:nvSpPr>
          <p:cNvPr id="138" name="Google Shape;138;p21"/>
          <p:cNvSpPr txBox="1"/>
          <p:nvPr/>
        </p:nvSpPr>
        <p:spPr>
          <a:xfrm>
            <a:off x="8064000" y="5521680"/>
            <a:ext cx="119016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u="sng" strike="noStrike">
                <a:solidFill>
                  <a:schemeClr val="hlink"/>
                </a:solidFill>
                <a:latin typeface="Arial"/>
                <a:ea typeface="Arial"/>
                <a:cs typeface="Arial"/>
                <a:sym typeface="Arial"/>
                <a:hlinkClick r:id="rId6"/>
              </a:rPr>
              <a:t>nausicaa’</a:t>
            </a:r>
            <a:endParaRPr b="0" sz="1800" strike="noStrike">
              <a:latin typeface="Arial"/>
              <a:ea typeface="Arial"/>
              <a:cs typeface="Arial"/>
              <a:sym typeface="Arial"/>
            </a:endParaRPr>
          </a:p>
        </p:txBody>
      </p:sp>
      <p:pic>
        <p:nvPicPr>
          <p:cNvPr id="139" name="Google Shape;139;p21"/>
          <p:cNvPicPr preferRelativeResize="0"/>
          <p:nvPr/>
        </p:nvPicPr>
        <p:blipFill>
          <a:blip r:embed="rId7">
            <a:alphaModFix/>
          </a:blip>
          <a:stretch>
            <a:fillRect/>
          </a:stretch>
        </p:blipFill>
        <p:spPr>
          <a:xfrm>
            <a:off x="762000" y="2082475"/>
            <a:ext cx="6506124" cy="5009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2"/>
          <p:cNvSpPr txBox="1"/>
          <p:nvPr/>
        </p:nvSpPr>
        <p:spPr>
          <a:xfrm>
            <a:off x="1329300" y="720000"/>
            <a:ext cx="6704400" cy="504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0" lang="de-DE" sz="2800" strike="noStrike">
                <a:latin typeface="Arial"/>
                <a:ea typeface="Arial"/>
                <a:cs typeface="Arial"/>
                <a:sym typeface="Arial"/>
              </a:rPr>
              <a:t>Das Rathaus und ein Museum in Calais</a:t>
            </a:r>
            <a:endParaRPr b="0" sz="2800" strike="noStrike">
              <a:latin typeface="Arial"/>
              <a:ea typeface="Arial"/>
              <a:cs typeface="Arial"/>
              <a:sym typeface="Arial"/>
            </a:endParaRPr>
          </a:p>
        </p:txBody>
      </p:sp>
      <p:sp>
        <p:nvSpPr>
          <p:cNvPr id="145" name="Google Shape;145;p22"/>
          <p:cNvSpPr txBox="1"/>
          <p:nvPr/>
        </p:nvSpPr>
        <p:spPr>
          <a:xfrm>
            <a:off x="504000" y="1476000"/>
            <a:ext cx="9072000" cy="576000"/>
          </a:xfrm>
          <a:prstGeom prst="rect">
            <a:avLst/>
          </a:prstGeom>
          <a:noFill/>
          <a:ln>
            <a:noFill/>
          </a:ln>
        </p:spPr>
        <p:txBody>
          <a:bodyPr anchorCtr="0" anchor="t" bIns="0" lIns="0" spcFirstLastPara="1" rIns="0" wrap="square" tIns="0">
            <a:normAutofit fontScale="55000" lnSpcReduction="10000"/>
          </a:bodyPr>
          <a:lstStyle/>
          <a:p>
            <a:pPr indent="-290567" lvl="0" marL="432000" marR="0" rtl="0" algn="l">
              <a:spcBef>
                <a:spcPts val="0"/>
              </a:spcBef>
              <a:spcAft>
                <a:spcPts val="0"/>
              </a:spcAft>
              <a:buClr>
                <a:srgbClr val="99CC66"/>
              </a:buClr>
              <a:buSzPct val="45000"/>
              <a:buFont typeface="Noto Sans Symbols"/>
              <a:buChar char="●"/>
            </a:pPr>
            <a:r>
              <a:rPr b="0" lang="de-DE" sz="2600" strike="noStrike">
                <a:latin typeface="Arial"/>
                <a:ea typeface="Arial"/>
                <a:cs typeface="Arial"/>
                <a:sym typeface="Arial"/>
              </a:rPr>
              <a:t>Wir sind wieder in Calais und kommen am Hotel de Ville  vorbei,</a:t>
            </a:r>
            <a:endParaRPr b="0" sz="2600" strike="noStrike">
              <a:latin typeface="Arial"/>
              <a:ea typeface="Arial"/>
              <a:cs typeface="Arial"/>
              <a:sym typeface="Arial"/>
            </a:endParaRPr>
          </a:p>
          <a:p>
            <a:pPr indent="-290567" lvl="0" marL="432000" marR="0" rtl="0" algn="l">
              <a:spcBef>
                <a:spcPts val="1417"/>
              </a:spcBef>
              <a:spcAft>
                <a:spcPts val="0"/>
              </a:spcAft>
              <a:buClr>
                <a:srgbClr val="99CC66"/>
              </a:buClr>
              <a:buSzPct val="45000"/>
              <a:buFont typeface="Noto Sans Symbols"/>
              <a:buChar char="●"/>
            </a:pPr>
            <a:r>
              <a:rPr b="0" lang="de-DE" sz="2600" u="sng" strike="noStrike">
                <a:solidFill>
                  <a:schemeClr val="hlink"/>
                </a:solidFill>
                <a:latin typeface="Arial"/>
                <a:ea typeface="Arial"/>
                <a:cs typeface="Arial"/>
                <a:sym typeface="Arial"/>
                <a:hlinkClick r:id="rId3"/>
              </a:rPr>
              <a:t>in der angrenzenden Parkanlage befindet sich ein Museum, ausgestellt werden Exponte aus Weltkrieg II.</a:t>
            </a:r>
            <a:endParaRPr b="0" sz="2600" strike="noStrike">
              <a:latin typeface="Arial"/>
              <a:ea typeface="Arial"/>
              <a:cs typeface="Arial"/>
              <a:sym typeface="Arial"/>
            </a:endParaRPr>
          </a:p>
        </p:txBody>
      </p:sp>
      <p:pic>
        <p:nvPicPr>
          <p:cNvPr id="146" name="Google Shape;146;p22"/>
          <p:cNvPicPr preferRelativeResize="0"/>
          <p:nvPr/>
        </p:nvPicPr>
        <p:blipFill rotWithShape="1">
          <a:blip r:embed="rId4">
            <a:alphaModFix/>
          </a:blip>
          <a:srcRect b="0" l="0" r="0" t="0"/>
          <a:stretch/>
        </p:blipFill>
        <p:spPr>
          <a:xfrm>
            <a:off x="720000" y="2520000"/>
            <a:ext cx="5258520" cy="4546440"/>
          </a:xfrm>
          <a:prstGeom prst="rect">
            <a:avLst/>
          </a:prstGeom>
          <a:noFill/>
          <a:ln>
            <a:noFill/>
          </a:ln>
        </p:spPr>
      </p:pic>
      <p:pic>
        <p:nvPicPr>
          <p:cNvPr id="147" name="Google Shape;147;p22"/>
          <p:cNvPicPr preferRelativeResize="0"/>
          <p:nvPr/>
        </p:nvPicPr>
        <p:blipFill rotWithShape="1">
          <a:blip r:embed="rId5">
            <a:alphaModFix/>
          </a:blip>
          <a:srcRect b="0" l="0" r="0" t="0"/>
          <a:stretch/>
        </p:blipFill>
        <p:spPr>
          <a:xfrm>
            <a:off x="6408000" y="2520000"/>
            <a:ext cx="2974320" cy="4536000"/>
          </a:xfrm>
          <a:prstGeom prst="rect">
            <a:avLst/>
          </a:prstGeom>
          <a:noFill/>
          <a:ln>
            <a:noFill/>
          </a:ln>
        </p:spPr>
      </p:pic>
      <p:sp>
        <p:nvSpPr>
          <p:cNvPr id="148" name="Google Shape;148;p22"/>
          <p:cNvSpPr txBox="1"/>
          <p:nvPr/>
        </p:nvSpPr>
        <p:spPr>
          <a:xfrm>
            <a:off x="8136000" y="1404000"/>
            <a:ext cx="288000" cy="346320"/>
          </a:xfrm>
          <a:prstGeom prst="rect">
            <a:avLst/>
          </a:prstGeom>
          <a:noFill/>
          <a:ln>
            <a:noFill/>
          </a:ln>
        </p:spPr>
        <p:txBody>
          <a:bodyPr anchorCtr="0" anchor="t" bIns="45000" lIns="90000" spcFirstLastPara="1" rIns="90000" wrap="square" tIns="45000">
            <a:noAutofit/>
          </a:bodyPr>
          <a:lstStyle/>
          <a:p>
            <a:pPr indent="0" lvl="0" marL="0" marR="0" rtl="0" algn="l">
              <a:spcBef>
                <a:spcPts val="0"/>
              </a:spcBef>
              <a:spcAft>
                <a:spcPts val="0"/>
              </a:spcAft>
              <a:buNone/>
            </a:pPr>
            <a:r>
              <a:rPr b="0" lang="de-DE" sz="1800" strike="noStrike">
                <a:latin typeface="Arial"/>
                <a:ea typeface="Arial"/>
                <a:cs typeface="Arial"/>
                <a:sym typeface="Arial"/>
              </a:rPr>
              <a:t>9</a:t>
            </a:r>
            <a:endParaRPr b="0" sz="1800" strike="noStrike">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